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2660764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2352463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4995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4194810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1049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2400025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537766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1680507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77BC3CCA-CC27-413E-960C-3F7D406E86AE}" type="slidenum">
              <a:rPr lang="en-US" altLang="en-US"/>
              <a:pPr/>
              <a:t>‹#›</a:t>
            </a:fld>
            <a:endParaRPr lang="en-US" altLang="en-US"/>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1029188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1273303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59A49-EBA4-4E02-A464-40A0FDE83676}"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4051149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D59A49-EBA4-4E02-A464-40A0FDE83676}"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3928706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D59A49-EBA4-4E02-A464-40A0FDE83676}" type="datetimeFigureOut">
              <a:rPr lang="en-US" smtClean="0"/>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3007385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D59A49-EBA4-4E02-A464-40A0FDE83676}" type="datetimeFigureOut">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3636639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59A49-EBA4-4E02-A464-40A0FDE83676}" type="datetimeFigureOut">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424430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59A49-EBA4-4E02-A464-40A0FDE83676}"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2771411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59A49-EBA4-4E02-A464-40A0FDE83676}"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8C3C-3EEB-4865-998A-661720458292}" type="slidenum">
              <a:rPr lang="en-US" smtClean="0"/>
              <a:t>‹#›</a:t>
            </a:fld>
            <a:endParaRPr lang="en-US"/>
          </a:p>
        </p:txBody>
      </p:sp>
    </p:spTree>
    <p:extLst>
      <p:ext uri="{BB962C8B-B14F-4D97-AF65-F5344CB8AC3E}">
        <p14:creationId xmlns:p14="http://schemas.microsoft.com/office/powerpoint/2010/main" val="2720717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D59A49-EBA4-4E02-A464-40A0FDE83676}" type="datetimeFigureOut">
              <a:rPr lang="en-US" smtClean="0"/>
              <a:t>4/27/2014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F88C3C-3EEB-4865-998A-661720458292}" type="slidenum">
              <a:rPr lang="en-US" smtClean="0"/>
              <a:t>‹#›</a:t>
            </a:fld>
            <a:endParaRPr lang="en-US"/>
          </a:p>
        </p:txBody>
      </p:sp>
    </p:spTree>
    <p:extLst>
      <p:ext uri="{BB962C8B-B14F-4D97-AF65-F5344CB8AC3E}">
        <p14:creationId xmlns:p14="http://schemas.microsoft.com/office/powerpoint/2010/main" val="83051711"/>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mbassador"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en.wikipedia.org/wiki/Equal_Employment_Opportunity_Commission" TargetMode="External"/><Relationship Id="rId4" Type="http://schemas.openxmlformats.org/officeDocument/2006/relationships/hyperlink" Target="http://en.wikipedia.org/wiki/Costa_Ri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and Conservatism</a:t>
            </a:r>
            <a:endParaRPr lang="en-US" dirty="0"/>
          </a:p>
        </p:txBody>
      </p:sp>
      <p:sp>
        <p:nvSpPr>
          <p:cNvPr id="3" name="Subtitle 2"/>
          <p:cNvSpPr>
            <a:spLocks noGrp="1"/>
          </p:cNvSpPr>
          <p:nvPr>
            <p:ph type="subTitle" idx="1"/>
          </p:nvPr>
        </p:nvSpPr>
        <p:spPr/>
        <p:txBody>
          <a:bodyPr/>
          <a:lstStyle/>
          <a:p>
            <a:r>
              <a:rPr lang="en-US" dirty="0" smtClean="0"/>
              <a:t>1948-1994</a:t>
            </a:r>
            <a:endParaRPr lang="en-US" dirty="0"/>
          </a:p>
        </p:txBody>
      </p:sp>
    </p:spTree>
    <p:extLst>
      <p:ext uri="{BB962C8B-B14F-4D97-AF65-F5344CB8AC3E}">
        <p14:creationId xmlns:p14="http://schemas.microsoft.com/office/powerpoint/2010/main" val="3961817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POLITICAL, ECONOMIC, AND SOCIAL IMPACT OF MAJOR EVENTS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450098"/>
            <a:ext cx="4183062" cy="3302417"/>
          </a:xfrm>
        </p:spPr>
      </p:pic>
      <p:sp>
        <p:nvSpPr>
          <p:cNvPr id="4" name="Content Placeholder 3"/>
          <p:cNvSpPr>
            <a:spLocks noGrp="1"/>
          </p:cNvSpPr>
          <p:nvPr>
            <p:ph sz="half" idx="2"/>
          </p:nvPr>
        </p:nvSpPr>
        <p:spPr/>
        <p:txBody>
          <a:bodyPr>
            <a:normAutofit fontScale="62500" lnSpcReduction="20000"/>
          </a:bodyPr>
          <a:lstStyle/>
          <a:p>
            <a:r>
              <a:rPr lang="en-US" dirty="0"/>
              <a:t>Major Conflicts – Korea, Vietnam, and Gulf Wars</a:t>
            </a:r>
          </a:p>
          <a:p>
            <a:pPr lvl="1"/>
            <a:r>
              <a:rPr lang="en-US" dirty="0"/>
              <a:t>Political impact</a:t>
            </a:r>
          </a:p>
          <a:p>
            <a:pPr lvl="2"/>
            <a:r>
              <a:rPr lang="en-US" dirty="0"/>
              <a:t>Growth of military bases in Texas</a:t>
            </a:r>
          </a:p>
          <a:p>
            <a:pPr lvl="1"/>
            <a:r>
              <a:rPr lang="en-US" dirty="0"/>
              <a:t>Economic impact</a:t>
            </a:r>
          </a:p>
          <a:p>
            <a:pPr lvl="2"/>
            <a:r>
              <a:rPr lang="en-US" dirty="0"/>
              <a:t>Growth of oil industry used in conflicts</a:t>
            </a:r>
          </a:p>
          <a:p>
            <a:pPr lvl="1"/>
            <a:r>
              <a:rPr lang="en-US" dirty="0"/>
              <a:t>Social impact</a:t>
            </a:r>
          </a:p>
          <a:p>
            <a:pPr lvl="2"/>
            <a:r>
              <a:rPr lang="en-US" dirty="0"/>
              <a:t>Texas soldiers were involved and died due to conflicts</a:t>
            </a:r>
          </a:p>
          <a:p>
            <a:r>
              <a:rPr lang="en-US" dirty="0"/>
              <a:t>The Emergence of a two-party system</a:t>
            </a:r>
          </a:p>
          <a:p>
            <a:pPr lvl="1"/>
            <a:r>
              <a:rPr lang="en-US" dirty="0"/>
              <a:t> Political impact</a:t>
            </a:r>
          </a:p>
          <a:p>
            <a:pPr lvl="2"/>
            <a:r>
              <a:rPr lang="en-US" dirty="0"/>
              <a:t>Political action in the Texas Legislature slowed because both must compromise to pass legislation</a:t>
            </a:r>
          </a:p>
          <a:p>
            <a:pPr lvl="1"/>
            <a:r>
              <a:rPr lang="en-US" dirty="0"/>
              <a:t> Economic Impact</a:t>
            </a:r>
          </a:p>
          <a:p>
            <a:pPr lvl="2"/>
            <a:r>
              <a:rPr lang="en-US" dirty="0"/>
              <a:t>Economic issues are clearly defined by each party</a:t>
            </a:r>
          </a:p>
          <a:p>
            <a:pPr lvl="1"/>
            <a:r>
              <a:rPr lang="en-US" dirty="0"/>
              <a:t> Social Impact</a:t>
            </a:r>
          </a:p>
          <a:p>
            <a:pPr lvl="1"/>
            <a:r>
              <a:rPr lang="en-US" dirty="0"/>
              <a:t>Texans had a choice in elections</a:t>
            </a:r>
          </a:p>
          <a:p>
            <a:endParaRPr lang="en-US" dirty="0"/>
          </a:p>
        </p:txBody>
      </p:sp>
    </p:spTree>
    <p:extLst>
      <p:ext uri="{BB962C8B-B14F-4D97-AF65-F5344CB8AC3E}">
        <p14:creationId xmlns:p14="http://schemas.microsoft.com/office/powerpoint/2010/main" val="1220641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RIGHTS OF TEXAS CITIZENS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3229835"/>
            <a:ext cx="4183062" cy="1742942"/>
          </a:xfrm>
        </p:spPr>
      </p:pic>
      <p:sp>
        <p:nvSpPr>
          <p:cNvPr id="4" name="Content Placeholder 3"/>
          <p:cNvSpPr>
            <a:spLocks noGrp="1"/>
          </p:cNvSpPr>
          <p:nvPr>
            <p:ph sz="half" idx="2"/>
          </p:nvPr>
        </p:nvSpPr>
        <p:spPr/>
        <p:txBody>
          <a:bodyPr>
            <a:normAutofit fontScale="70000" lnSpcReduction="20000"/>
          </a:bodyPr>
          <a:lstStyle/>
          <a:p>
            <a:r>
              <a:rPr lang="en-US" dirty="0"/>
              <a:t>Rights of U.S. citizens</a:t>
            </a:r>
          </a:p>
          <a:p>
            <a:r>
              <a:rPr lang="en-US" dirty="0"/>
              <a:t>Rights defined in the Texas Constitution and Texas Bill of Rights</a:t>
            </a:r>
          </a:p>
          <a:p>
            <a:pPr lvl="1"/>
            <a:r>
              <a:rPr lang="en-US" dirty="0"/>
              <a:t>Follows the U.S. Bill of Rights, but more specific</a:t>
            </a:r>
          </a:p>
          <a:p>
            <a:pPr lvl="1"/>
            <a:r>
              <a:rPr lang="en-US" dirty="0"/>
              <a:t>Included in Articles of the Texas Constitution</a:t>
            </a:r>
          </a:p>
          <a:p>
            <a:pPr lvl="1"/>
            <a:r>
              <a:rPr lang="en-US" dirty="0"/>
              <a:t>31 amendments in the Bill of Rights</a:t>
            </a:r>
          </a:p>
          <a:p>
            <a:pPr lvl="1"/>
            <a:r>
              <a:rPr lang="en-US" dirty="0"/>
              <a:t>Freedom of speech and press</a:t>
            </a:r>
          </a:p>
          <a:p>
            <a:r>
              <a:rPr lang="en-US" dirty="0"/>
              <a:t>Some rights protected</a:t>
            </a:r>
          </a:p>
          <a:p>
            <a:pPr lvl="1"/>
            <a:r>
              <a:rPr lang="en-US" dirty="0"/>
              <a:t>Republican form of government</a:t>
            </a:r>
          </a:p>
          <a:p>
            <a:pPr lvl="1"/>
            <a:r>
              <a:rPr lang="en-US" dirty="0"/>
              <a:t>Equal rights and equality under the law</a:t>
            </a:r>
          </a:p>
          <a:p>
            <a:pPr lvl="1"/>
            <a:r>
              <a:rPr lang="en-US" dirty="0"/>
              <a:t>Religion</a:t>
            </a:r>
          </a:p>
          <a:p>
            <a:pPr lvl="1"/>
            <a:r>
              <a:rPr lang="en-US" dirty="0"/>
              <a:t>Protection of search and seizure</a:t>
            </a:r>
          </a:p>
          <a:p>
            <a:pPr lvl="1"/>
            <a:r>
              <a:rPr lang="en-US" dirty="0"/>
              <a:t>Rights of the accused, and trial by jury</a:t>
            </a:r>
          </a:p>
          <a:p>
            <a:pPr lvl="1"/>
            <a:r>
              <a:rPr lang="en-US" dirty="0"/>
              <a:t>Imprisonment for </a:t>
            </a:r>
            <a:r>
              <a:rPr lang="en-US" dirty="0" smtClean="0"/>
              <a:t>debt</a:t>
            </a:r>
            <a:endParaRPr lang="en-US" dirty="0"/>
          </a:p>
        </p:txBody>
      </p:sp>
    </p:spTree>
    <p:extLst>
      <p:ext uri="{BB962C8B-B14F-4D97-AF65-F5344CB8AC3E}">
        <p14:creationId xmlns:p14="http://schemas.microsoft.com/office/powerpoint/2010/main" val="973961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CIVIC RESPONSIBILITIES OF TEXAS CITIZENS</a:t>
            </a:r>
          </a:p>
        </p:txBody>
      </p:sp>
      <p:pic>
        <p:nvPicPr>
          <p:cNvPr id="11" name="Content Placeholder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69411" y="2160588"/>
            <a:ext cx="2999966" cy="3881437"/>
          </a:xfrm>
        </p:spPr>
      </p:pic>
      <p:sp>
        <p:nvSpPr>
          <p:cNvPr id="4" name="Content Placeholder 3"/>
          <p:cNvSpPr>
            <a:spLocks noGrp="1"/>
          </p:cNvSpPr>
          <p:nvPr>
            <p:ph sz="half" idx="2"/>
          </p:nvPr>
        </p:nvSpPr>
        <p:spPr/>
        <p:txBody>
          <a:bodyPr>
            <a:normAutofit/>
          </a:bodyPr>
          <a:lstStyle/>
          <a:p>
            <a:r>
              <a:rPr lang="en-US" dirty="0"/>
              <a:t>Civic responsibilities</a:t>
            </a:r>
          </a:p>
          <a:p>
            <a:pPr lvl="1"/>
            <a:r>
              <a:rPr lang="en-US" dirty="0"/>
              <a:t>Vote (local, county, state and national elections)</a:t>
            </a:r>
          </a:p>
          <a:p>
            <a:pPr lvl="1"/>
            <a:r>
              <a:rPr lang="en-US" dirty="0"/>
              <a:t>Lobby (a person or group of persons engaged in trying to influence legislators or other public officials in favor of a specific cause)</a:t>
            </a:r>
          </a:p>
          <a:p>
            <a:pPr lvl="1"/>
            <a:r>
              <a:rPr lang="en-US" dirty="0"/>
              <a:t>Being informed by newspapers, television, and Internet</a:t>
            </a:r>
          </a:p>
          <a:p>
            <a:pPr lvl="1"/>
            <a:r>
              <a:rPr lang="en-US" dirty="0"/>
              <a:t>Importance of civic </a:t>
            </a:r>
            <a:r>
              <a:rPr lang="en-US" dirty="0" smtClean="0"/>
              <a:t>participation</a:t>
            </a:r>
            <a:endParaRPr lang="en-US" dirty="0"/>
          </a:p>
        </p:txBody>
      </p:sp>
    </p:spTree>
    <p:extLst>
      <p:ext uri="{BB962C8B-B14F-4D97-AF65-F5344CB8AC3E}">
        <p14:creationId xmlns:p14="http://schemas.microsoft.com/office/powerpoint/2010/main" val="1392540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DIFFERENT POINTS OF VIEW ON IMPORTANT TEXAS ISSUES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8997" y="2018272"/>
            <a:ext cx="4540973" cy="3698788"/>
          </a:xfrm>
        </p:spPr>
      </p:pic>
      <p:sp>
        <p:nvSpPr>
          <p:cNvPr id="4" name="Content Placeholder 3"/>
          <p:cNvSpPr>
            <a:spLocks noGrp="1"/>
          </p:cNvSpPr>
          <p:nvPr>
            <p:ph sz="half" idx="2"/>
          </p:nvPr>
        </p:nvSpPr>
        <p:spPr/>
        <p:txBody>
          <a:bodyPr>
            <a:normAutofit fontScale="55000" lnSpcReduction="20000"/>
          </a:bodyPr>
          <a:lstStyle/>
          <a:p>
            <a:r>
              <a:rPr lang="en-US" dirty="0"/>
              <a:t>Point of View – a way a person or group of people see things. A point of view is influenced by the historical context (values and beliefs of a time period) and frame of reference (personal background).</a:t>
            </a:r>
          </a:p>
          <a:p>
            <a:r>
              <a:rPr lang="en-US" dirty="0"/>
              <a:t>Political party</a:t>
            </a:r>
          </a:p>
          <a:p>
            <a:pPr lvl="1"/>
            <a:r>
              <a:rPr lang="en-US" dirty="0"/>
              <a:t>Republicans – focus on big business and the economy of Texas; socially conservative</a:t>
            </a:r>
          </a:p>
          <a:p>
            <a:pPr lvl="1"/>
            <a:r>
              <a:rPr lang="en-US" dirty="0"/>
              <a:t>Democrats – focus on improving social and environmental issues</a:t>
            </a:r>
          </a:p>
          <a:p>
            <a:pPr lvl="1"/>
            <a:r>
              <a:rPr lang="en-US" dirty="0"/>
              <a:t>Interest groups – single item focus (e.g., oil and gas, anti-abortion, immigration)</a:t>
            </a:r>
          </a:p>
          <a:p>
            <a:pPr lvl="1"/>
            <a:r>
              <a:rPr lang="en-US" dirty="0"/>
              <a:t>Texas issues – Past: _____________________</a:t>
            </a:r>
          </a:p>
          <a:p>
            <a:pPr lvl="2"/>
            <a:r>
              <a:rPr lang="en-US" dirty="0"/>
              <a:t>Point of view of political party – Republican party</a:t>
            </a:r>
          </a:p>
          <a:p>
            <a:pPr lvl="2"/>
            <a:r>
              <a:rPr lang="en-US" dirty="0"/>
              <a:t>Point of view of political party – Democratic party</a:t>
            </a:r>
          </a:p>
          <a:p>
            <a:pPr lvl="2"/>
            <a:r>
              <a:rPr lang="en-US" dirty="0"/>
              <a:t>Point of view of interest group</a:t>
            </a:r>
          </a:p>
          <a:p>
            <a:pPr lvl="1"/>
            <a:r>
              <a:rPr lang="en-US" dirty="0"/>
              <a:t>Texas issues – Present: ______________________</a:t>
            </a:r>
          </a:p>
          <a:p>
            <a:pPr lvl="2"/>
            <a:r>
              <a:rPr lang="en-US" dirty="0"/>
              <a:t>Point of view of political party – Republican party</a:t>
            </a:r>
          </a:p>
          <a:p>
            <a:pPr lvl="2"/>
            <a:r>
              <a:rPr lang="en-US" dirty="0"/>
              <a:t>Point of view of political party – Democratic party</a:t>
            </a:r>
          </a:p>
          <a:p>
            <a:pPr lvl="2"/>
            <a:r>
              <a:rPr lang="en-US" dirty="0"/>
              <a:t>Point of view of interest </a:t>
            </a:r>
            <a:r>
              <a:rPr lang="en-US" dirty="0" smtClean="0"/>
              <a:t>group</a:t>
            </a:r>
            <a:endParaRPr lang="en-US" dirty="0"/>
          </a:p>
        </p:txBody>
      </p:sp>
    </p:spTree>
    <p:extLst>
      <p:ext uri="{BB962C8B-B14F-4D97-AF65-F5344CB8AC3E}">
        <p14:creationId xmlns:p14="http://schemas.microsoft.com/office/powerpoint/2010/main" val="3995743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IMPORTANCE OF FREE SPEECH AND PRESS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927187"/>
            <a:ext cx="4183062" cy="2348238"/>
          </a:xfrm>
        </p:spPr>
      </p:pic>
      <p:sp>
        <p:nvSpPr>
          <p:cNvPr id="4" name="Content Placeholder 3"/>
          <p:cNvSpPr>
            <a:spLocks noGrp="1"/>
          </p:cNvSpPr>
          <p:nvPr>
            <p:ph sz="half" idx="2"/>
          </p:nvPr>
        </p:nvSpPr>
        <p:spPr/>
        <p:txBody>
          <a:bodyPr>
            <a:normAutofit/>
          </a:bodyPr>
          <a:lstStyle/>
          <a:p>
            <a:r>
              <a:rPr lang="en-US" dirty="0" smtClean="0"/>
              <a:t>Free speech and press is </a:t>
            </a:r>
            <a:r>
              <a:rPr lang="en-US" dirty="0"/>
              <a:t>a basic human right. Freedom of speech to a certain degree defines the level of creativity and achievement in a society. Without freedom of speech, the people’s creativity and ability to solve problems are stifled. If the freedom to receive and give input is limited then it would be hard to discuss and know fully issues and options, limiting views and </a:t>
            </a:r>
            <a:r>
              <a:rPr lang="en-US" dirty="0" smtClean="0"/>
              <a:t>choices</a:t>
            </a:r>
            <a:endParaRPr lang="en-US" dirty="0"/>
          </a:p>
        </p:txBody>
      </p:sp>
    </p:spTree>
    <p:extLst>
      <p:ext uri="{BB962C8B-B14F-4D97-AF65-F5344CB8AC3E}">
        <p14:creationId xmlns:p14="http://schemas.microsoft.com/office/powerpoint/2010/main" val="2557969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LEADERSHIP QUALITIES OF ELECTED AND APPOINTED LEADERS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3067493"/>
            <a:ext cx="4183062" cy="2067627"/>
          </a:xfrm>
        </p:spPr>
      </p:pic>
      <p:sp>
        <p:nvSpPr>
          <p:cNvPr id="4" name="Content Placeholder 3"/>
          <p:cNvSpPr>
            <a:spLocks noGrp="1"/>
          </p:cNvSpPr>
          <p:nvPr>
            <p:ph sz="half" idx="2"/>
          </p:nvPr>
        </p:nvSpPr>
        <p:spPr/>
        <p:txBody>
          <a:bodyPr>
            <a:normAutofit fontScale="70000" lnSpcReduction="20000"/>
          </a:bodyPr>
          <a:lstStyle/>
          <a:p>
            <a:r>
              <a:rPr lang="en-US" dirty="0"/>
              <a:t>Examples of leadership qualities to be applied</a:t>
            </a:r>
          </a:p>
          <a:p>
            <a:pPr lvl="1"/>
            <a:r>
              <a:rPr lang="en-US" dirty="0"/>
              <a:t>Intelligent</a:t>
            </a:r>
          </a:p>
          <a:p>
            <a:pPr lvl="1"/>
            <a:r>
              <a:rPr lang="en-US" dirty="0"/>
              <a:t>Wise</a:t>
            </a:r>
          </a:p>
          <a:p>
            <a:pPr lvl="1"/>
            <a:r>
              <a:rPr lang="en-US" dirty="0"/>
              <a:t>Courageous</a:t>
            </a:r>
          </a:p>
          <a:p>
            <a:pPr lvl="1"/>
            <a:r>
              <a:rPr lang="en-US" dirty="0"/>
              <a:t>Brave</a:t>
            </a:r>
          </a:p>
          <a:p>
            <a:pPr lvl="1"/>
            <a:r>
              <a:rPr lang="en-US" dirty="0"/>
              <a:t>Aware of different cultures of the world</a:t>
            </a:r>
          </a:p>
          <a:p>
            <a:pPr lvl="1"/>
            <a:r>
              <a:rPr lang="en-US" dirty="0"/>
              <a:t>Decision-maker</a:t>
            </a:r>
          </a:p>
          <a:p>
            <a:r>
              <a:rPr lang="en-US" dirty="0"/>
              <a:t>Texans who have been president of the United States</a:t>
            </a:r>
          </a:p>
          <a:p>
            <a:pPr lvl="1"/>
            <a:r>
              <a:rPr lang="en-US" dirty="0"/>
              <a:t>Dwight Eisenhower – born in Texas, but considered Kansas his home</a:t>
            </a:r>
          </a:p>
          <a:p>
            <a:pPr lvl="1"/>
            <a:r>
              <a:rPr lang="en-US" dirty="0"/>
              <a:t>Lyndon B. Johnson</a:t>
            </a:r>
          </a:p>
          <a:p>
            <a:pPr lvl="1"/>
            <a:r>
              <a:rPr lang="en-US" dirty="0"/>
              <a:t>George H.W. Bush</a:t>
            </a:r>
          </a:p>
          <a:p>
            <a:pPr lvl="1"/>
            <a:r>
              <a:rPr lang="en-US" dirty="0"/>
              <a:t>George W. Bush</a:t>
            </a:r>
          </a:p>
          <a:p>
            <a:pPr lvl="1"/>
            <a:r>
              <a:rPr lang="en-US" dirty="0"/>
              <a:t>Other elected and appointed </a:t>
            </a:r>
            <a:r>
              <a:rPr lang="en-US" dirty="0" smtClean="0"/>
              <a:t>leaders</a:t>
            </a:r>
            <a:endParaRPr lang="en-US" dirty="0"/>
          </a:p>
        </p:txBody>
      </p:sp>
    </p:spTree>
    <p:extLst>
      <p:ext uri="{BB962C8B-B14F-4D97-AF65-F5344CB8AC3E}">
        <p14:creationId xmlns:p14="http://schemas.microsoft.com/office/powerpoint/2010/main" val="3960772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CONTRIBUTIONS OF TEXAS LEADERS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87611" y="1841226"/>
            <a:ext cx="2800865" cy="3685938"/>
          </a:xfrm>
        </p:spPr>
      </p:pic>
      <p:sp>
        <p:nvSpPr>
          <p:cNvPr id="4" name="Content Placeholder 3"/>
          <p:cNvSpPr>
            <a:spLocks noGrp="1"/>
          </p:cNvSpPr>
          <p:nvPr>
            <p:ph sz="half" idx="2"/>
          </p:nvPr>
        </p:nvSpPr>
        <p:spPr/>
        <p:txBody>
          <a:bodyPr>
            <a:normAutofit fontScale="77500" lnSpcReduction="20000"/>
          </a:bodyPr>
          <a:lstStyle/>
          <a:p>
            <a:r>
              <a:rPr lang="en-US" dirty="0"/>
              <a:t>James A. Baker III</a:t>
            </a:r>
          </a:p>
          <a:p>
            <a:pPr lvl="1"/>
            <a:r>
              <a:rPr lang="en-US" dirty="0"/>
              <a:t>Served as the Chief of Staff in President Ronald Reagan's first administration and in the final year of the administration of President George H. W. Bush</a:t>
            </a:r>
          </a:p>
          <a:p>
            <a:pPr lvl="1"/>
            <a:r>
              <a:rPr lang="en-US" dirty="0"/>
              <a:t>Served as Secretary of the Treasury from 1985-1988 in the second Reagan administration</a:t>
            </a:r>
          </a:p>
          <a:p>
            <a:pPr lvl="1"/>
            <a:r>
              <a:rPr lang="en-US" dirty="0"/>
              <a:t>Served as Secretary of State in the George H. W. Bush administration</a:t>
            </a:r>
          </a:p>
          <a:p>
            <a:r>
              <a:rPr lang="en-US" dirty="0"/>
              <a:t>Henry B. González</a:t>
            </a:r>
          </a:p>
          <a:p>
            <a:pPr lvl="1"/>
            <a:r>
              <a:rPr lang="en-US" dirty="0"/>
              <a:t>Served as US Congressman who fought for equality in health care, housing, and justice for all.</a:t>
            </a:r>
          </a:p>
          <a:p>
            <a:r>
              <a:rPr lang="en-US" dirty="0"/>
              <a:t>Kay Bailey Hutchison</a:t>
            </a:r>
          </a:p>
          <a:p>
            <a:pPr lvl="1"/>
            <a:r>
              <a:rPr lang="en-US" dirty="0"/>
              <a:t>Served as the first female US Senator from Texas</a:t>
            </a:r>
          </a:p>
          <a:p>
            <a:pPr lvl="1"/>
            <a:r>
              <a:rPr lang="en-US" dirty="0"/>
              <a:t>Brought federally funded projects to </a:t>
            </a:r>
            <a:r>
              <a:rPr lang="en-US" dirty="0" smtClean="0"/>
              <a:t>Texas</a:t>
            </a:r>
            <a:endParaRPr lang="en-US" dirty="0"/>
          </a:p>
        </p:txBody>
      </p:sp>
    </p:spTree>
    <p:extLst>
      <p:ext uri="{BB962C8B-B14F-4D97-AF65-F5344CB8AC3E}">
        <p14:creationId xmlns:p14="http://schemas.microsoft.com/office/powerpoint/2010/main" val="3711803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CONTRIBUTIONS OF TEXAS LEADERS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3397" y="2026508"/>
            <a:ext cx="5534797" cy="3542270"/>
          </a:xfrm>
        </p:spPr>
      </p:pic>
      <p:sp>
        <p:nvSpPr>
          <p:cNvPr id="4" name="Content Placeholder 3"/>
          <p:cNvSpPr>
            <a:spLocks noGrp="1"/>
          </p:cNvSpPr>
          <p:nvPr>
            <p:ph sz="half" idx="2"/>
          </p:nvPr>
        </p:nvSpPr>
        <p:spPr/>
        <p:txBody>
          <a:bodyPr>
            <a:normAutofit fontScale="47500" lnSpcReduction="20000"/>
          </a:bodyPr>
          <a:lstStyle/>
          <a:p>
            <a:r>
              <a:rPr lang="en-US" dirty="0" smtClean="0"/>
              <a:t>Barbara Jordan</a:t>
            </a:r>
          </a:p>
          <a:p>
            <a:pPr lvl="1"/>
            <a:r>
              <a:rPr lang="en-US" dirty="0" smtClean="0"/>
              <a:t>Served as the first African American to serve in the state senate in a century and first African American woman from the South ever to serve in the US Congress</a:t>
            </a:r>
          </a:p>
          <a:p>
            <a:r>
              <a:rPr lang="en-US" dirty="0" smtClean="0"/>
              <a:t>Raymond L. </a:t>
            </a:r>
            <a:r>
              <a:rPr lang="en-US" dirty="0" err="1" smtClean="0"/>
              <a:t>Telles</a:t>
            </a:r>
            <a:endParaRPr lang="en-US" dirty="0" smtClean="0"/>
          </a:p>
          <a:p>
            <a:pPr lvl="1"/>
            <a:r>
              <a:rPr lang="en-US" dirty="0" err="1" smtClean="0"/>
              <a:t>Telles</a:t>
            </a:r>
            <a:r>
              <a:rPr lang="en-US" dirty="0" smtClean="0"/>
              <a:t> was elected El Paso’s first Mexican-American mayor in 1957 and served as the first Mexican American of a major American city. </a:t>
            </a:r>
          </a:p>
          <a:p>
            <a:pPr lvl="1"/>
            <a:r>
              <a:rPr lang="en-US" dirty="0" smtClean="0"/>
              <a:t>Served as </a:t>
            </a:r>
            <a:r>
              <a:rPr lang="en-US" b="1" u="sng" dirty="0" smtClean="0">
                <a:hlinkClick r:id="rId3" tooltip="Ambassador"/>
              </a:rPr>
              <a:t>Ambassador</a:t>
            </a:r>
            <a:r>
              <a:rPr lang="en-US" dirty="0" smtClean="0"/>
              <a:t> to </a:t>
            </a:r>
            <a:r>
              <a:rPr lang="en-US" b="1" u="sng" dirty="0" smtClean="0">
                <a:hlinkClick r:id="rId4" tooltip="Costa Rica"/>
              </a:rPr>
              <a:t>Costa Rica</a:t>
            </a:r>
            <a:r>
              <a:rPr lang="en-US" dirty="0" smtClean="0"/>
              <a:t> under John F. Kennedy</a:t>
            </a:r>
          </a:p>
          <a:p>
            <a:pPr lvl="1"/>
            <a:r>
              <a:rPr lang="en-US" dirty="0" smtClean="0"/>
              <a:t>Served as chairman of the U.S.-Mexican Border Commission in 1967</a:t>
            </a:r>
          </a:p>
          <a:p>
            <a:pPr lvl="1"/>
            <a:r>
              <a:rPr lang="en-US" dirty="0" smtClean="0"/>
              <a:t>Served as chairman of the </a:t>
            </a:r>
            <a:r>
              <a:rPr lang="en-US" b="1" u="sng" dirty="0" smtClean="0">
                <a:hlinkClick r:id="rId5" tooltip="Equal Employment Opportunity Commission"/>
              </a:rPr>
              <a:t>Equal Employment Opportunity Commission</a:t>
            </a:r>
            <a:r>
              <a:rPr lang="en-US" dirty="0" smtClean="0"/>
              <a:t> for the United States in 1971</a:t>
            </a:r>
          </a:p>
          <a:p>
            <a:r>
              <a:rPr lang="en-US" dirty="0" smtClean="0"/>
              <a:t>Raul A. Gonzalez Jr.</a:t>
            </a:r>
          </a:p>
          <a:p>
            <a:pPr lvl="1"/>
            <a:r>
              <a:rPr lang="en-US" dirty="0" smtClean="0"/>
              <a:t>Was a Houston city attorney</a:t>
            </a:r>
          </a:p>
          <a:p>
            <a:pPr lvl="1"/>
            <a:r>
              <a:rPr lang="en-US" dirty="0" smtClean="0"/>
              <a:t>Served as the Assistant U.S. attorney for the Southern District of Texas in Brownsville</a:t>
            </a:r>
          </a:p>
          <a:p>
            <a:pPr lvl="1"/>
            <a:r>
              <a:rPr lang="en-US" dirty="0" smtClean="0"/>
              <a:t>Served as the District Judge of the 103rd Judicial District</a:t>
            </a:r>
          </a:p>
          <a:p>
            <a:pPr lvl="1"/>
            <a:r>
              <a:rPr lang="en-US" dirty="0" smtClean="0"/>
              <a:t>Served as the Associate justice on the Thirteenth Court of Appeals</a:t>
            </a:r>
          </a:p>
          <a:p>
            <a:pPr lvl="1"/>
            <a:r>
              <a:rPr lang="en-US" dirty="0" smtClean="0"/>
              <a:t>Associate justice of the Texas Supreme Court</a:t>
            </a:r>
          </a:p>
          <a:p>
            <a:endParaRPr lang="en-US" dirty="0" smtClean="0"/>
          </a:p>
          <a:p>
            <a:endParaRPr lang="en-US" dirty="0"/>
          </a:p>
        </p:txBody>
      </p:sp>
    </p:spTree>
    <p:extLst>
      <p:ext uri="{BB962C8B-B14F-4D97-AF65-F5344CB8AC3E}">
        <p14:creationId xmlns:p14="http://schemas.microsoft.com/office/powerpoint/2010/main" val="1749124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MAJOR ERAS IN TEXAS HISTORY</a:t>
            </a:r>
            <a:endParaRPr lang="en-US" dirty="0"/>
          </a:p>
        </p:txBody>
      </p:sp>
      <p:sp>
        <p:nvSpPr>
          <p:cNvPr id="3" name="Content Placeholder 2"/>
          <p:cNvSpPr>
            <a:spLocks noGrp="1"/>
          </p:cNvSpPr>
          <p:nvPr>
            <p:ph idx="1"/>
          </p:nvPr>
        </p:nvSpPr>
        <p:spPr/>
        <p:txBody>
          <a:bodyPr/>
          <a:lstStyle/>
          <a:p>
            <a:r>
              <a:rPr lang="en-US" altLang="en-US" dirty="0" smtClean="0"/>
              <a:t>WHY DO HISTORIANS DIVIDE THE PAST INTO ERAS?</a:t>
            </a:r>
          </a:p>
          <a:p>
            <a:r>
              <a:rPr lang="en-US" altLang="en-US" dirty="0" smtClean="0"/>
              <a:t>Historians divide the past into eras so it is easier to identify cause and effect of the great events/people in history.</a:t>
            </a:r>
          </a:p>
        </p:txBody>
      </p:sp>
    </p:spTree>
    <p:extLst>
      <p:ext uri="{BB962C8B-B14F-4D97-AF65-F5344CB8AC3E}">
        <p14:creationId xmlns:p14="http://schemas.microsoft.com/office/powerpoint/2010/main" val="1746481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normAutofit/>
          </a:bodyPr>
          <a:lstStyle/>
          <a:p>
            <a:r>
              <a:rPr lang="en-US" altLang="en-US" sz="4000"/>
              <a:t>WHY HISTORIANS DIVIDE THE PAST INTO ERAS</a:t>
            </a:r>
          </a:p>
        </p:txBody>
      </p:sp>
      <p:pic>
        <p:nvPicPr>
          <p:cNvPr id="4102" name="Picture 6" descr="eras of Texas Histor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843881"/>
            <a:ext cx="53848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5"/>
          <p:cNvSpPr>
            <a:spLocks noGrp="1" noChangeArrowheads="1"/>
          </p:cNvSpPr>
          <p:nvPr>
            <p:ph type="body" sz="half" idx="2"/>
          </p:nvPr>
        </p:nvSpPr>
        <p:spPr/>
        <p:txBody>
          <a:bodyPr/>
          <a:lstStyle/>
          <a:p>
            <a:r>
              <a:rPr lang="en-US" altLang="en-US"/>
              <a:t>History is divided into eras so it is easier to identify cause and effect of the great events/people in history</a:t>
            </a:r>
          </a:p>
        </p:txBody>
      </p:sp>
    </p:spTree>
    <p:extLst>
      <p:ext uri="{BB962C8B-B14F-4D97-AF65-F5344CB8AC3E}">
        <p14:creationId xmlns:p14="http://schemas.microsoft.com/office/powerpoint/2010/main" val="2216082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MAJOR ERAS IN TEXAS HISTORY</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94137" y="2160589"/>
            <a:ext cx="2998922" cy="3694672"/>
          </a:xfrm>
        </p:spPr>
      </p:pic>
      <p:sp>
        <p:nvSpPr>
          <p:cNvPr id="4" name="Content Placeholder 3"/>
          <p:cNvSpPr>
            <a:spLocks noGrp="1"/>
          </p:cNvSpPr>
          <p:nvPr>
            <p:ph sz="half" idx="2"/>
          </p:nvPr>
        </p:nvSpPr>
        <p:spPr/>
        <p:txBody>
          <a:bodyPr>
            <a:normAutofit lnSpcReduction="10000"/>
          </a:bodyPr>
          <a:lstStyle/>
          <a:p>
            <a:r>
              <a:rPr lang="en-US" dirty="0"/>
              <a:t>Civil Rights</a:t>
            </a:r>
          </a:p>
          <a:p>
            <a:pPr lvl="1"/>
            <a:r>
              <a:rPr lang="en-US" dirty="0"/>
              <a:t>GI Forum</a:t>
            </a:r>
          </a:p>
          <a:p>
            <a:pPr lvl="1"/>
            <a:r>
              <a:rPr lang="en-US" dirty="0"/>
              <a:t>Dr. Hector Garcia</a:t>
            </a:r>
          </a:p>
          <a:p>
            <a:pPr lvl="1"/>
            <a:r>
              <a:rPr lang="en-US" dirty="0"/>
              <a:t>James Farmer</a:t>
            </a:r>
          </a:p>
          <a:p>
            <a:pPr lvl="1"/>
            <a:r>
              <a:rPr lang="en-US" dirty="0"/>
              <a:t>Lyndon Johnson</a:t>
            </a:r>
          </a:p>
          <a:p>
            <a:pPr lvl="1"/>
            <a:r>
              <a:rPr lang="en-US" dirty="0"/>
              <a:t>Henry B. Gonzalez</a:t>
            </a:r>
          </a:p>
          <a:p>
            <a:pPr lvl="1"/>
            <a:r>
              <a:rPr lang="en-US" dirty="0"/>
              <a:t>Barbara Jordan</a:t>
            </a:r>
          </a:p>
          <a:p>
            <a:pPr lvl="1"/>
            <a:r>
              <a:rPr lang="en-US" dirty="0"/>
              <a:t>Civil Rights Act of 1964</a:t>
            </a:r>
          </a:p>
          <a:p>
            <a:pPr lvl="1"/>
            <a:r>
              <a:rPr lang="en-US" dirty="0"/>
              <a:t>Voting Rights Act of 1965</a:t>
            </a:r>
          </a:p>
          <a:p>
            <a:pPr lvl="1"/>
            <a:r>
              <a:rPr lang="en-US" dirty="0"/>
              <a:t>NAACP in Texas</a:t>
            </a:r>
          </a:p>
          <a:p>
            <a:pPr lvl="1"/>
            <a:r>
              <a:rPr lang="en-US" dirty="0" smtClean="0"/>
              <a:t>LULAC</a:t>
            </a:r>
            <a:endParaRPr lang="en-US" dirty="0"/>
          </a:p>
        </p:txBody>
      </p:sp>
    </p:spTree>
    <p:extLst>
      <p:ext uri="{BB962C8B-B14F-4D97-AF65-F5344CB8AC3E}">
        <p14:creationId xmlns:p14="http://schemas.microsoft.com/office/powerpoint/2010/main" val="2948543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MAJOR ERAS IN TEXAS HISTORY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1735" y="2265405"/>
            <a:ext cx="3967572" cy="2981347"/>
          </a:xfrm>
        </p:spPr>
      </p:pic>
      <p:sp>
        <p:nvSpPr>
          <p:cNvPr id="4" name="Content Placeholder 3"/>
          <p:cNvSpPr>
            <a:spLocks noGrp="1"/>
          </p:cNvSpPr>
          <p:nvPr>
            <p:ph sz="half" idx="2"/>
          </p:nvPr>
        </p:nvSpPr>
        <p:spPr/>
        <p:txBody>
          <a:bodyPr>
            <a:normAutofit/>
          </a:bodyPr>
          <a:lstStyle/>
          <a:p>
            <a:r>
              <a:rPr lang="en-US" dirty="0"/>
              <a:t>Conservatism</a:t>
            </a:r>
          </a:p>
          <a:p>
            <a:pPr lvl="1"/>
            <a:r>
              <a:rPr lang="en-US" dirty="0"/>
              <a:t>State Government</a:t>
            </a:r>
          </a:p>
          <a:p>
            <a:pPr lvl="1"/>
            <a:r>
              <a:rPr lang="en-US" dirty="0"/>
              <a:t>Republicans</a:t>
            </a:r>
          </a:p>
          <a:p>
            <a:pPr lvl="1"/>
            <a:r>
              <a:rPr lang="en-US" dirty="0"/>
              <a:t>Phil Gramm</a:t>
            </a:r>
          </a:p>
          <a:p>
            <a:pPr lvl="1"/>
            <a:r>
              <a:rPr lang="en-US" dirty="0"/>
              <a:t>Two-Party System</a:t>
            </a:r>
          </a:p>
          <a:p>
            <a:pPr lvl="1"/>
            <a:r>
              <a:rPr lang="en-US" dirty="0"/>
              <a:t>George W. Bush</a:t>
            </a:r>
          </a:p>
          <a:p>
            <a:pPr lvl="1"/>
            <a:r>
              <a:rPr lang="en-US" dirty="0"/>
              <a:t>Immigration</a:t>
            </a:r>
          </a:p>
          <a:p>
            <a:pPr lvl="1"/>
            <a:r>
              <a:rPr lang="en-US" dirty="0" smtClean="0"/>
              <a:t>Education</a:t>
            </a:r>
            <a:endParaRPr lang="en-US" dirty="0"/>
          </a:p>
        </p:txBody>
      </p:sp>
    </p:spTree>
    <p:extLst>
      <p:ext uri="{BB962C8B-B14F-4D97-AF65-F5344CB8AC3E}">
        <p14:creationId xmlns:p14="http://schemas.microsoft.com/office/powerpoint/2010/main" val="11789083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ABSOLUTE AND RELATIVE CHRONOLOGY THROUGH SEQUENCING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8227" y="2034460"/>
            <a:ext cx="3056238" cy="3876204"/>
          </a:xfrm>
        </p:spPr>
      </p:pic>
      <p:sp>
        <p:nvSpPr>
          <p:cNvPr id="4" name="Content Placeholder 3"/>
          <p:cNvSpPr>
            <a:spLocks noGrp="1"/>
          </p:cNvSpPr>
          <p:nvPr>
            <p:ph sz="half" idx="2"/>
          </p:nvPr>
        </p:nvSpPr>
        <p:spPr/>
        <p:txBody>
          <a:bodyPr>
            <a:normAutofit/>
          </a:bodyPr>
          <a:lstStyle/>
          <a:p>
            <a:r>
              <a:rPr lang="en-US" dirty="0" smtClean="0"/>
              <a:t>Relative Chronology</a:t>
            </a:r>
          </a:p>
          <a:p>
            <a:pPr lvl="1"/>
            <a:r>
              <a:rPr lang="en-US" dirty="0"/>
              <a:t>A </a:t>
            </a:r>
            <a:r>
              <a:rPr lang="en-US" b="1" dirty="0"/>
              <a:t>chronology</a:t>
            </a:r>
            <a:r>
              <a:rPr lang="en-US" dirty="0"/>
              <a:t> that determines the age of a feature or event </a:t>
            </a:r>
            <a:r>
              <a:rPr lang="en-US" b="1" dirty="0"/>
              <a:t>relative</a:t>
            </a:r>
            <a:r>
              <a:rPr lang="en-US" dirty="0"/>
              <a:t> to the age of other features or events (for example, younger than or older than</a:t>
            </a:r>
            <a:r>
              <a:rPr lang="en-US" dirty="0" smtClean="0"/>
              <a:t>)</a:t>
            </a:r>
          </a:p>
          <a:p>
            <a:r>
              <a:rPr lang="en-US" dirty="0" smtClean="0"/>
              <a:t>Absolute Chronology</a:t>
            </a:r>
          </a:p>
          <a:p>
            <a:pPr lvl="1"/>
            <a:r>
              <a:rPr lang="en-US" b="1" dirty="0"/>
              <a:t>Absolute Chronology</a:t>
            </a:r>
            <a:r>
              <a:rPr lang="en-US" dirty="0"/>
              <a:t> depends on knowing the precise date including the day, month and/or year of the event.</a:t>
            </a:r>
          </a:p>
        </p:txBody>
      </p:sp>
    </p:spTree>
    <p:extLst>
      <p:ext uri="{BB962C8B-B14F-4D97-AF65-F5344CB8AC3E}">
        <p14:creationId xmlns:p14="http://schemas.microsoft.com/office/powerpoint/2010/main" val="39375469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 Rights and Conservatism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3386" y="2067697"/>
            <a:ext cx="4837197" cy="3645595"/>
          </a:xfrm>
        </p:spPr>
      </p:pic>
      <p:sp>
        <p:nvSpPr>
          <p:cNvPr id="4" name="Content Placeholder 3"/>
          <p:cNvSpPr>
            <a:spLocks noGrp="1"/>
          </p:cNvSpPr>
          <p:nvPr>
            <p:ph sz="half" idx="2"/>
          </p:nvPr>
        </p:nvSpPr>
        <p:spPr/>
        <p:txBody>
          <a:bodyPr>
            <a:normAutofit fontScale="70000" lnSpcReduction="20000"/>
          </a:bodyPr>
          <a:lstStyle/>
          <a:p>
            <a:r>
              <a:rPr lang="en-US" dirty="0"/>
              <a:t>Civil Rights and Conservatism – Examples of dates that can be used to identify absolute and relative </a:t>
            </a:r>
            <a:r>
              <a:rPr lang="en-US" dirty="0" err="1"/>
              <a:t>chonology</a:t>
            </a:r>
            <a:r>
              <a:rPr lang="en-US" dirty="0"/>
              <a:t> for this era include:</a:t>
            </a:r>
          </a:p>
          <a:p>
            <a:pPr lvl="1"/>
            <a:r>
              <a:rPr lang="en-US" dirty="0"/>
              <a:t>1948 – GI Forum established</a:t>
            </a:r>
          </a:p>
          <a:p>
            <a:pPr lvl="1"/>
            <a:r>
              <a:rPr lang="en-US" dirty="0"/>
              <a:t>1948 – Delgado vs. Bastrop</a:t>
            </a:r>
          </a:p>
          <a:p>
            <a:pPr lvl="1"/>
            <a:r>
              <a:rPr lang="en-US" dirty="0"/>
              <a:t>1950 – </a:t>
            </a:r>
            <a:r>
              <a:rPr lang="en-US" dirty="0" err="1"/>
              <a:t>Sweatt</a:t>
            </a:r>
            <a:r>
              <a:rPr lang="en-US" dirty="0"/>
              <a:t> vs. Painter</a:t>
            </a:r>
          </a:p>
          <a:p>
            <a:pPr lvl="1"/>
            <a:r>
              <a:rPr lang="en-US" dirty="0"/>
              <a:t>1952 – Tidelands Controversy</a:t>
            </a:r>
          </a:p>
          <a:p>
            <a:pPr lvl="1"/>
            <a:r>
              <a:rPr lang="en-US" dirty="0"/>
              <a:t>1964 – Civil Rights Act</a:t>
            </a:r>
          </a:p>
          <a:p>
            <a:pPr lvl="1"/>
            <a:r>
              <a:rPr lang="en-US" dirty="0"/>
              <a:t>1965 – Voting Rights Act</a:t>
            </a:r>
          </a:p>
          <a:p>
            <a:pPr lvl="1"/>
            <a:r>
              <a:rPr lang="en-US" dirty="0"/>
              <a:t>1978 – Republican Bill Clements is elected governor, the first republican since Reconstruction</a:t>
            </a:r>
          </a:p>
          <a:p>
            <a:pPr lvl="1"/>
            <a:r>
              <a:rPr lang="en-US" dirty="0"/>
              <a:t>1984 – U.S. Representative Phil Gramm switches parties</a:t>
            </a:r>
          </a:p>
          <a:p>
            <a:pPr lvl="1"/>
            <a:r>
              <a:rPr lang="en-US" dirty="0"/>
              <a:t>1988 – Texan George H.W. Bush is elected President</a:t>
            </a:r>
          </a:p>
          <a:p>
            <a:pPr lvl="1"/>
            <a:r>
              <a:rPr lang="en-US" dirty="0"/>
              <a:t>1994 – George W. Bush is elected </a:t>
            </a:r>
            <a:r>
              <a:rPr lang="en-US" dirty="0" smtClean="0"/>
              <a:t>Governor</a:t>
            </a:r>
            <a:endParaRPr lang="en-US" dirty="0"/>
          </a:p>
        </p:txBody>
      </p:sp>
    </p:spTree>
    <p:extLst>
      <p:ext uri="{BB962C8B-B14F-4D97-AF65-F5344CB8AC3E}">
        <p14:creationId xmlns:p14="http://schemas.microsoft.com/office/powerpoint/2010/main" val="1060461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IMPACT OF PROGRESSIVE AND OTHER REFORM MOVEMENTS IN TEXAS IN THE 19th AND 20th CENTURIES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1994" y="2674842"/>
            <a:ext cx="4114800" cy="2852928"/>
          </a:xfrm>
        </p:spPr>
      </p:pic>
      <p:sp>
        <p:nvSpPr>
          <p:cNvPr id="4" name="Content Placeholder 3"/>
          <p:cNvSpPr>
            <a:spLocks noGrp="1"/>
          </p:cNvSpPr>
          <p:nvPr>
            <p:ph sz="half" idx="2"/>
          </p:nvPr>
        </p:nvSpPr>
        <p:spPr/>
        <p:txBody>
          <a:bodyPr>
            <a:normAutofit/>
          </a:bodyPr>
          <a:lstStyle/>
          <a:p>
            <a:r>
              <a:rPr lang="en-US" dirty="0"/>
              <a:t>Evangelical Movement of the late 20th Century</a:t>
            </a:r>
          </a:p>
          <a:p>
            <a:pPr lvl="1"/>
            <a:r>
              <a:rPr lang="en-US" dirty="0"/>
              <a:t>Late 1970s and 1980s saw the growth of active involvement of religious leaders in political affairs</a:t>
            </a:r>
          </a:p>
          <a:p>
            <a:pPr lvl="1"/>
            <a:r>
              <a:rPr lang="en-US" dirty="0"/>
              <a:t>Republican Party supported by evangelical voters</a:t>
            </a:r>
          </a:p>
          <a:p>
            <a:pPr lvl="1"/>
            <a:r>
              <a:rPr lang="en-US" dirty="0"/>
              <a:t>1990s – Republican Party had majority power in each branch of government and the State Board of </a:t>
            </a:r>
            <a:r>
              <a:rPr lang="en-US" dirty="0" smtClean="0"/>
              <a:t>Education</a:t>
            </a:r>
            <a:endParaRPr lang="en-US" dirty="0"/>
          </a:p>
        </p:txBody>
      </p:sp>
    </p:spTree>
    <p:extLst>
      <p:ext uri="{BB962C8B-B14F-4D97-AF65-F5344CB8AC3E}">
        <p14:creationId xmlns:p14="http://schemas.microsoft.com/office/powerpoint/2010/main" val="4073785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CIVIL RIGHTS AND EQUAL RIGHTS MOVEMENTS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727610"/>
            <a:ext cx="4183062" cy="2747393"/>
          </a:xfrm>
        </p:spPr>
      </p:pic>
      <p:sp>
        <p:nvSpPr>
          <p:cNvPr id="4" name="Content Placeholder 3"/>
          <p:cNvSpPr>
            <a:spLocks noGrp="1"/>
          </p:cNvSpPr>
          <p:nvPr>
            <p:ph sz="half" idx="2"/>
          </p:nvPr>
        </p:nvSpPr>
        <p:spPr/>
        <p:txBody>
          <a:bodyPr>
            <a:normAutofit fontScale="62500" lnSpcReduction="20000"/>
          </a:bodyPr>
          <a:lstStyle/>
          <a:p>
            <a:r>
              <a:rPr lang="en-US" dirty="0"/>
              <a:t>Civil Rights Movements and Equal Rights Movements</a:t>
            </a:r>
          </a:p>
          <a:p>
            <a:pPr lvl="1"/>
            <a:r>
              <a:rPr lang="en-US" dirty="0"/>
              <a:t>1942 – James Farmer founded the Congress of Racial Equality (CORE); organized  non-violent protests such as freedom rides, sit-ins and boycotts</a:t>
            </a:r>
          </a:p>
          <a:p>
            <a:pPr lvl="1"/>
            <a:r>
              <a:rPr lang="en-US" dirty="0"/>
              <a:t>1948 – The American G.I Forum was founded by Dr. Hector Garcia. Garcia and the G.I. Forum fought to help veterans specifically Mexican-Americans to obtain an education and health care.</a:t>
            </a:r>
          </a:p>
          <a:p>
            <a:pPr lvl="1"/>
            <a:r>
              <a:rPr lang="en-US" dirty="0" err="1"/>
              <a:t>Oveta</a:t>
            </a:r>
            <a:r>
              <a:rPr lang="en-US" dirty="0"/>
              <a:t> Culp Hobby served as the parliamentarian of the Texas Legislature and then became the Director of the Women’s Army Corp (WAC). She received the rank of colonel and received the Distinguished Service Medal (the first woman to receive this award).</a:t>
            </a:r>
          </a:p>
          <a:p>
            <a:pPr lvl="1"/>
            <a:r>
              <a:rPr lang="en-US" dirty="0"/>
              <a:t>1940s – 1950s Lulu Bell Madison White was a civil rights activist devoted to the struggle against Jim Crow in Texas. She campaigned for the right to vote, for equal pay for equal work, and for desegregation of public facilities for African Americans. She was president of the Houston chapter of the NAACP.</a:t>
            </a:r>
          </a:p>
          <a:p>
            <a:pPr lvl="1"/>
            <a:r>
              <a:rPr lang="en-US" dirty="0"/>
              <a:t>1964 – Civil Rights Act was signed by President Lyndon B. Johnson</a:t>
            </a:r>
          </a:p>
          <a:p>
            <a:pPr lvl="1"/>
            <a:r>
              <a:rPr lang="en-US" dirty="0"/>
              <a:t>1965 – Voting Rights Act was signed by President Lyndon B. </a:t>
            </a:r>
            <a:r>
              <a:rPr lang="en-US" dirty="0" smtClean="0"/>
              <a:t>Johnson</a:t>
            </a:r>
            <a:endParaRPr lang="en-US" dirty="0"/>
          </a:p>
        </p:txBody>
      </p:sp>
    </p:spTree>
    <p:extLst>
      <p:ext uri="{BB962C8B-B14F-4D97-AF65-F5344CB8AC3E}">
        <p14:creationId xmlns:p14="http://schemas.microsoft.com/office/powerpoint/2010/main" val="1819323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99</TotalTime>
  <Words>976</Words>
  <Application>Microsoft Office PowerPoint</Application>
  <PresentationFormat>Widescreen</PresentationFormat>
  <Paragraphs>147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Civil Rights and Conservatism</vt:lpstr>
      <vt:lpstr>MAJOR ERAS IN TEXAS HISTORY</vt:lpstr>
      <vt:lpstr>WHY HISTORIANS DIVIDE THE PAST INTO ERAS</vt:lpstr>
      <vt:lpstr>MAJOR ERAS IN TEXAS HISTORY</vt:lpstr>
      <vt:lpstr>MAJOR ERAS IN TEXAS HISTORY</vt:lpstr>
      <vt:lpstr>ABSOLUTE AND RELATIVE CHRONOLOGY THROUGH SEQUENCING</vt:lpstr>
      <vt:lpstr>Civil Rights and Conservatism</vt:lpstr>
      <vt:lpstr>IMPACT OF PROGRESSIVE AND OTHER REFORM MOVEMENTS IN TEXAS IN THE 19th AND 20th CENTURIES</vt:lpstr>
      <vt:lpstr>CIVIL RIGHTS AND EQUAL RIGHTS MOVEMENTS</vt:lpstr>
      <vt:lpstr>POLITICAL, ECONOMIC, AND SOCIAL IMPACT OF MAJOR EVENTS</vt:lpstr>
      <vt:lpstr>RIGHTS OF TEXAS CITIZENS</vt:lpstr>
      <vt:lpstr>CIVIC RESPONSIBILITIES OF TEXAS CITIZENS</vt:lpstr>
      <vt:lpstr>DIFFERENT POINTS OF VIEW ON IMPORTANT TEXAS ISSUES</vt:lpstr>
      <vt:lpstr>IMPORTANCE OF FREE SPEECH AND PRESS</vt:lpstr>
      <vt:lpstr>LEADERSHIP QUALITIES OF ELECTED AND APPOINTED LEADERS</vt:lpstr>
      <vt:lpstr>CONTRIBUTIONS OF TEXAS LEADERS</vt:lpstr>
      <vt:lpstr>CONTRIBUTIONS OF TEXAS LEADERS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and Conservatism</dc:title>
  <dc:creator>Michael Cassady</dc:creator>
  <cp:lastModifiedBy>Michael Cassady</cp:lastModifiedBy>
  <cp:revision>12</cp:revision>
  <dcterms:created xsi:type="dcterms:W3CDTF">2014-04-28T01:30:40Z</dcterms:created>
  <dcterms:modified xsi:type="dcterms:W3CDTF">2014-04-28T03:10:26Z</dcterms:modified>
</cp:coreProperties>
</file>