
<file path=[Content_Types].xml><?xml version="1.0" encoding="utf-8"?>
<Types xmlns="http://schemas.openxmlformats.org/package/2006/content-types">
  <Default Extension="svg" ContentType="image/png"/>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260"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2" r:id="rId27"/>
    <p:sldId id="281"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12/7/2014</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12/7/2014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12/7/2014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12/7/2014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12/7/2014</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dirty="0"/>
              <a:t>Unit 06: </a:t>
            </a:r>
            <a:r>
              <a:rPr lang="en-US" dirty="0" smtClean="0"/>
              <a:t/>
            </a:r>
            <a:br>
              <a:rPr lang="en-US" dirty="0" smtClean="0"/>
            </a:br>
            <a:r>
              <a:rPr lang="en-US" dirty="0" smtClean="0"/>
              <a:t>Revolution </a:t>
            </a:r>
            <a:r>
              <a:rPr lang="en-US" dirty="0"/>
              <a:t>and Republic</a:t>
            </a:r>
            <a:endParaRPr lang="en-US" dirty="0"/>
          </a:p>
        </p:txBody>
      </p:sp>
      <p:sp>
        <p:nvSpPr>
          <p:cNvPr id="3" name="Subtitle 2"/>
          <p:cNvSpPr>
            <a:spLocks noGrp="1"/>
          </p:cNvSpPr>
          <p:nvPr>
            <p:ph type="subTitle" idx="1"/>
          </p:nvPr>
        </p:nvSpPr>
        <p:spPr/>
        <p:txBody>
          <a:bodyPr/>
          <a:lstStyle/>
          <a:p>
            <a:r>
              <a:rPr lang="en-US" dirty="0" smtClean="0"/>
              <a:t>1830 to 1845</a:t>
            </a:r>
            <a:endParaRPr lang="en-US" dirty="0"/>
          </a:p>
        </p:txBody>
      </p:sp>
    </p:spTree>
    <p:extLst>
      <p:ext uri="{BB962C8B-B14F-4D97-AF65-F5344CB8AC3E}">
        <p14:creationId xmlns:p14="http://schemas.microsoft.com/office/powerpoint/2010/main" val="2181948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Texas </a:t>
            </a:r>
            <a:r>
              <a:rPr lang="en-US" dirty="0" smtClean="0"/>
              <a:t>Republic</a:t>
            </a:r>
            <a:endParaRPr lang="en-US" dirty="0"/>
          </a:p>
        </p:txBody>
      </p:sp>
      <p:sp>
        <p:nvSpPr>
          <p:cNvPr id="3" name="Content Placeholder 2"/>
          <p:cNvSpPr>
            <a:spLocks noGrp="1"/>
          </p:cNvSpPr>
          <p:nvPr>
            <p:ph sz="half" idx="1"/>
          </p:nvPr>
        </p:nvSpPr>
        <p:spPr/>
        <p:txBody>
          <a:bodyPr/>
          <a:lstStyle/>
          <a:p>
            <a:r>
              <a:rPr lang="en-US" dirty="0"/>
              <a:t>1836 - Sam Houston is elected president</a:t>
            </a:r>
          </a:p>
          <a:p>
            <a:r>
              <a:rPr lang="en-US" dirty="0"/>
              <a:t>1838 – Mirabeau Lamar is elected president</a:t>
            </a:r>
          </a:p>
          <a:p>
            <a:r>
              <a:rPr lang="en-US" dirty="0"/>
              <a:t>1840 – Council House Fight</a:t>
            </a:r>
          </a:p>
          <a:p>
            <a:r>
              <a:rPr lang="en-US" dirty="0"/>
              <a:t>1842 - </a:t>
            </a:r>
            <a:r>
              <a:rPr lang="en-US" dirty="0" err="1"/>
              <a:t>Mier</a:t>
            </a:r>
            <a:r>
              <a:rPr lang="en-US" dirty="0"/>
              <a:t> Expedition</a:t>
            </a:r>
          </a:p>
          <a:p>
            <a:r>
              <a:rPr lang="en-US" dirty="0"/>
              <a:t>1841 – Sam Houston is elected president</a:t>
            </a:r>
          </a:p>
          <a:p>
            <a:r>
              <a:rPr lang="en-US" dirty="0"/>
              <a:t>1844 – Anson Jones is elected president</a:t>
            </a:r>
          </a:p>
          <a:p>
            <a:r>
              <a:rPr lang="en-US" dirty="0"/>
              <a:t>1845 – Texas is annexed into the United State</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36898" y="2313603"/>
            <a:ext cx="5116463" cy="3477597"/>
          </a:xfrm>
        </p:spPr>
      </p:pic>
    </p:spTree>
    <p:extLst>
      <p:ext uri="{BB962C8B-B14F-4D97-AF65-F5344CB8AC3E}">
        <p14:creationId xmlns:p14="http://schemas.microsoft.com/office/powerpoint/2010/main" val="3223197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SIGNIFICANCE OF DATES</a:t>
            </a:r>
            <a:endParaRPr lang="en-US" dirty="0"/>
          </a:p>
        </p:txBody>
      </p:sp>
      <p:sp>
        <p:nvSpPr>
          <p:cNvPr id="3" name="Content Placeholder 2"/>
          <p:cNvSpPr>
            <a:spLocks noGrp="1"/>
          </p:cNvSpPr>
          <p:nvPr>
            <p:ph sz="half" idx="1"/>
          </p:nvPr>
        </p:nvSpPr>
        <p:spPr/>
        <p:txBody>
          <a:bodyPr/>
          <a:lstStyle/>
          <a:p>
            <a:r>
              <a:rPr lang="en-US" dirty="0"/>
              <a:t>1836 – Texas independence</a:t>
            </a:r>
          </a:p>
          <a:p>
            <a:r>
              <a:rPr lang="en-US" dirty="0"/>
              <a:t>1845 – </a:t>
            </a:r>
            <a:r>
              <a:rPr lang="en-US" dirty="0" smtClean="0"/>
              <a:t>U.S. Annexation of Texas</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43600" y="2270023"/>
            <a:ext cx="5193556" cy="3896559"/>
          </a:xfrm>
        </p:spPr>
      </p:pic>
    </p:spTree>
    <p:extLst>
      <p:ext uri="{BB962C8B-B14F-4D97-AF65-F5344CB8AC3E}">
        <p14:creationId xmlns:p14="http://schemas.microsoft.com/office/powerpoint/2010/main" val="3470793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DEVELOPMENT OF EVENTS THAT LED TO THE TEXAS REVOLUTION</a:t>
            </a:r>
            <a:endParaRPr lang="en-US" dirty="0"/>
          </a:p>
        </p:txBody>
      </p:sp>
      <p:sp>
        <p:nvSpPr>
          <p:cNvPr id="3" name="Content Placeholder 2"/>
          <p:cNvSpPr>
            <a:spLocks noGrp="1"/>
          </p:cNvSpPr>
          <p:nvPr>
            <p:ph sz="half" idx="1"/>
          </p:nvPr>
        </p:nvSpPr>
        <p:spPr>
          <a:xfrm>
            <a:off x="1414732" y="2303252"/>
            <a:ext cx="4964636" cy="4330461"/>
          </a:xfrm>
        </p:spPr>
        <p:txBody>
          <a:bodyPr>
            <a:normAutofit fontScale="85000" lnSpcReduction="20000"/>
          </a:bodyPr>
          <a:lstStyle/>
          <a:p>
            <a:r>
              <a:rPr lang="en-US" dirty="0" err="1"/>
              <a:t>Fredonian</a:t>
            </a:r>
            <a:r>
              <a:rPr lang="en-US" dirty="0"/>
              <a:t> Rebellion – in 1826, in Nacogdoches, a group of Texans formed the </a:t>
            </a:r>
            <a:r>
              <a:rPr lang="en-US" dirty="0" err="1"/>
              <a:t>Fredonian</a:t>
            </a:r>
            <a:r>
              <a:rPr lang="en-US" dirty="0"/>
              <a:t> Republic led by the Edwards Brothers, claimed the area was no longer under Mexican control. Stephen F. Austin sided with the Mexican government and marched to Nacogdoches to help stop the rebellion. It ended quickly.</a:t>
            </a:r>
          </a:p>
          <a:p>
            <a:r>
              <a:rPr lang="en-US" dirty="0" err="1"/>
              <a:t>Mier</a:t>
            </a:r>
            <a:r>
              <a:rPr lang="en-US" dirty="0"/>
              <a:t> y </a:t>
            </a:r>
            <a:r>
              <a:rPr lang="en-US" dirty="0" err="1"/>
              <a:t>Terán</a:t>
            </a:r>
            <a:r>
              <a:rPr lang="en-US" dirty="0"/>
              <a:t> – in 1828, the Mexican government sent Gen. Manuel </a:t>
            </a:r>
            <a:r>
              <a:rPr lang="en-US" dirty="0" err="1"/>
              <a:t>Mier</a:t>
            </a:r>
            <a:r>
              <a:rPr lang="en-US" dirty="0"/>
              <a:t> y </a:t>
            </a:r>
            <a:r>
              <a:rPr lang="en-US" dirty="0" err="1"/>
              <a:t>Terán</a:t>
            </a:r>
            <a:r>
              <a:rPr lang="en-US" dirty="0"/>
              <a:t> to investigate the conditions in northern Texas. He found that the Anglo-Americans outnumbered Mexicans 10 to 1. The report resulted in the Law of April 6.</a:t>
            </a:r>
          </a:p>
          <a:p>
            <a:r>
              <a:rPr lang="en-US" dirty="0"/>
              <a:t>Law of April 6, 1830 – in 1828, the Mexican government sent </a:t>
            </a:r>
            <a:r>
              <a:rPr lang="en-US" dirty="0" err="1"/>
              <a:t>Mier</a:t>
            </a:r>
            <a:r>
              <a:rPr lang="en-US" dirty="0"/>
              <a:t> y </a:t>
            </a:r>
            <a:r>
              <a:rPr lang="en-US" dirty="0" err="1"/>
              <a:t>Terán</a:t>
            </a:r>
            <a:r>
              <a:rPr lang="en-US" dirty="0"/>
              <a:t> to report on the new immigrants moving into Texas. He reported concerns about the Anglo Americans. This resulted in the Law of April 6 which outlawed immigration from the U.S. to Texas and canceled all </a:t>
            </a:r>
            <a:r>
              <a:rPr lang="en-US" dirty="0" err="1"/>
              <a:t>empresarial</a:t>
            </a:r>
            <a:r>
              <a:rPr lang="en-US" dirty="0"/>
              <a:t> grants that had not been fulfilled. It did encourage European immigration. Enslaved people could no longer be brought into Mexico to work, and customs duties were imposed on all goods entering Texas from the U.S</a:t>
            </a:r>
            <a:r>
              <a:rPr lang="en-US" dirty="0" smtClean="0"/>
              <a:t>.</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65087" y="2239787"/>
            <a:ext cx="4133991" cy="3928100"/>
          </a:xfrm>
        </p:spPr>
      </p:pic>
    </p:spTree>
    <p:extLst>
      <p:ext uri="{BB962C8B-B14F-4D97-AF65-F5344CB8AC3E}">
        <p14:creationId xmlns:p14="http://schemas.microsoft.com/office/powerpoint/2010/main" val="3562812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DEVELOPMENT OF EVENTS THAT LED TO THE TEXAS REVOLUTION</a:t>
            </a:r>
          </a:p>
        </p:txBody>
      </p:sp>
      <p:sp>
        <p:nvSpPr>
          <p:cNvPr id="3" name="Content Placeholder 2"/>
          <p:cNvSpPr>
            <a:spLocks noGrp="1"/>
          </p:cNvSpPr>
          <p:nvPr>
            <p:ph sz="half" idx="1"/>
          </p:nvPr>
        </p:nvSpPr>
        <p:spPr>
          <a:xfrm>
            <a:off x="1484312" y="2438399"/>
            <a:ext cx="4895055" cy="4126303"/>
          </a:xfrm>
        </p:spPr>
        <p:txBody>
          <a:bodyPr>
            <a:normAutofit fontScale="85000" lnSpcReduction="20000"/>
          </a:bodyPr>
          <a:lstStyle/>
          <a:p>
            <a:r>
              <a:rPr lang="en-US" dirty="0"/>
              <a:t>Turtle Bayou Resolutions – Anahuac settlers gathered at Turtle Bayou following the uprising at Anahuac. John Austin was sent to retrieve a cannon to be brought back from Brazoria and drafted resolutions pledging continued loyalty to Mexico under the Constitution of 1824. Santa Anna seemed to support the Constitution of 1824. This event resulted in Colonel Jose de </a:t>
            </a:r>
            <a:r>
              <a:rPr lang="en-US" dirty="0" err="1"/>
              <a:t>las</a:t>
            </a:r>
            <a:r>
              <a:rPr lang="en-US" dirty="0"/>
              <a:t> </a:t>
            </a:r>
            <a:r>
              <a:rPr lang="en-US" dirty="0" err="1"/>
              <a:t>Piedras</a:t>
            </a:r>
            <a:r>
              <a:rPr lang="en-US" dirty="0"/>
              <a:t> ordering the release of William B. Travis and Patrick Jack from jail. Bradburn was dismissed from his command with the Mexican army</a:t>
            </a:r>
          </a:p>
          <a:p>
            <a:r>
              <a:rPr lang="en-US" dirty="0"/>
              <a:t>Arrest of Stephen F. Austin – Austin travels to Mexico to meet with Mexican officials and delivers the resolution written by Texas officials about their concerns. When he gets there, Santa Anna has become</a:t>
            </a:r>
            <a:r>
              <a:rPr lang="en-US" b="1" dirty="0"/>
              <a:t> </a:t>
            </a:r>
            <a:r>
              <a:rPr lang="en-US" dirty="0"/>
              <a:t>the leader of Mexico, but so much time has gone by that Austin sends a letter back to Texas to tell Texas officials to establish a state government. He gets a meeting with Santa Anna that agrees to many of the grievances and returns to Texas. On his return, he is arrested for treason because of the letter he wrote to Texas officials earlier. He is not allowed to return to Texas until summer of 1835</a:t>
            </a:r>
            <a:r>
              <a:rPr lang="en-US" dirty="0" smtClean="0"/>
              <a:t>.</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49183" y="2438399"/>
            <a:ext cx="5076586" cy="3945148"/>
          </a:xfrm>
        </p:spPr>
      </p:pic>
    </p:spTree>
    <p:extLst>
      <p:ext uri="{BB962C8B-B14F-4D97-AF65-F5344CB8AC3E}">
        <p14:creationId xmlns:p14="http://schemas.microsoft.com/office/powerpoint/2010/main" val="2361774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ROLES PLAYED BY SIGNIFICANT INDIVIDUALS DURING THE TEXAS REVOLUTION</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a:t>George Childress – chaired the committee in charge of writing the Texas Declaration of Independence</a:t>
            </a:r>
          </a:p>
          <a:p>
            <a:r>
              <a:rPr lang="en-US" dirty="0"/>
              <a:t>Lorenzo de Zavala – helped write the Texas Declaration of Independence and helped design the ad interim government at Washington-on-the Brazos; was elected Vice President of the new republic</a:t>
            </a:r>
          </a:p>
          <a:p>
            <a:r>
              <a:rPr lang="en-US" dirty="0"/>
              <a:t>James Fannin – led the Texans at Coleto Creek and surrendered to </a:t>
            </a:r>
            <a:r>
              <a:rPr lang="en-US" dirty="0" err="1"/>
              <a:t>Urrea</a:t>
            </a:r>
            <a:r>
              <a:rPr lang="en-US" dirty="0"/>
              <a:t>; later he was executed at Goliad by order of Santa Anna</a:t>
            </a:r>
          </a:p>
          <a:p>
            <a:r>
              <a:rPr lang="en-US" dirty="0"/>
              <a:t>Sam Houston – leader of the Revolutionary Army during the Texas </a:t>
            </a:r>
            <a:r>
              <a:rPr lang="en-US" dirty="0" smtClean="0"/>
              <a:t>Revolution</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54482" y="2738382"/>
            <a:ext cx="1820175" cy="2394967"/>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9772" y="4283041"/>
            <a:ext cx="2553252" cy="1974100"/>
          </a:xfrm>
          <a:prstGeom prst="rect">
            <a:avLst/>
          </a:prstGeom>
        </p:spPr>
      </p:pic>
    </p:spTree>
    <p:extLst>
      <p:ext uri="{BB962C8B-B14F-4D97-AF65-F5344CB8AC3E}">
        <p14:creationId xmlns:p14="http://schemas.microsoft.com/office/powerpoint/2010/main" val="2969679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ROLES PLAYED BY SIGNIFICANT INDIVIDUALS DURING THE TEXAS REVOLUTION</a:t>
            </a:r>
          </a:p>
        </p:txBody>
      </p:sp>
      <p:sp>
        <p:nvSpPr>
          <p:cNvPr id="3" name="Content Placeholder 2"/>
          <p:cNvSpPr>
            <a:spLocks noGrp="1"/>
          </p:cNvSpPr>
          <p:nvPr>
            <p:ph sz="half" idx="1"/>
          </p:nvPr>
        </p:nvSpPr>
        <p:spPr/>
        <p:txBody>
          <a:bodyPr>
            <a:normAutofit fontScale="92500" lnSpcReduction="10000"/>
          </a:bodyPr>
          <a:lstStyle/>
          <a:p>
            <a:r>
              <a:rPr lang="en-US" dirty="0"/>
              <a:t>Antonio </a:t>
            </a:r>
            <a:r>
              <a:rPr lang="en-US" dirty="0" err="1"/>
              <a:t>López</a:t>
            </a:r>
            <a:r>
              <a:rPr lang="en-US" dirty="0"/>
              <a:t> de Santa Anna – dictator of Mexico, and military leader of the Mexican Army during the Texas Revolution</a:t>
            </a:r>
          </a:p>
          <a:p>
            <a:r>
              <a:rPr lang="en-US" dirty="0"/>
              <a:t>Juan </a:t>
            </a:r>
            <a:r>
              <a:rPr lang="en-US" dirty="0" err="1"/>
              <a:t>Seguín</a:t>
            </a:r>
            <a:r>
              <a:rPr lang="en-US" dirty="0"/>
              <a:t> – served with Travis at the Alamo, but survived because he was sent out as a messenger to warn Sam Houston about the events at the Alamo. He continued to serve under Sam Houston at the Battle of San Jacinto.</a:t>
            </a:r>
          </a:p>
          <a:p>
            <a:r>
              <a:rPr lang="en-US" dirty="0"/>
              <a:t>William B. Travis –military leader of the Texas forces at the Alamo; was killed by Mexican forces at the </a:t>
            </a:r>
            <a:r>
              <a:rPr lang="en-US" dirty="0" smtClean="0"/>
              <a:t>Alamo</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92371" y="2666999"/>
            <a:ext cx="3550229" cy="3124201"/>
          </a:xfrm>
        </p:spPr>
      </p:pic>
    </p:spTree>
    <p:extLst>
      <p:ext uri="{BB962C8B-B14F-4D97-AF65-F5344CB8AC3E}">
        <p14:creationId xmlns:p14="http://schemas.microsoft.com/office/powerpoint/2010/main" val="980777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 SURROUNDING SIGNIFICANT EVENTS OF THE TEXAS REVOLUTION</a:t>
            </a:r>
            <a:endParaRPr lang="en-US" dirty="0"/>
          </a:p>
        </p:txBody>
      </p:sp>
      <p:sp>
        <p:nvSpPr>
          <p:cNvPr id="3" name="Content Placeholder 2"/>
          <p:cNvSpPr>
            <a:spLocks noGrp="1"/>
          </p:cNvSpPr>
          <p:nvPr>
            <p:ph sz="half" idx="1"/>
          </p:nvPr>
        </p:nvSpPr>
        <p:spPr>
          <a:xfrm>
            <a:off x="1328468" y="2666999"/>
            <a:ext cx="5050899" cy="3578526"/>
          </a:xfrm>
        </p:spPr>
        <p:txBody>
          <a:bodyPr>
            <a:normAutofit fontScale="77500" lnSpcReduction="20000"/>
          </a:bodyPr>
          <a:lstStyle/>
          <a:p>
            <a:r>
              <a:rPr lang="en-US" dirty="0"/>
              <a:t>Battle of Gonzales</a:t>
            </a:r>
          </a:p>
          <a:p>
            <a:pPr lvl="1"/>
            <a:r>
              <a:rPr lang="en-US" dirty="0"/>
              <a:t>First battle of the Texas Revolution – October 2, 1835</a:t>
            </a:r>
          </a:p>
          <a:p>
            <a:pPr lvl="1"/>
            <a:r>
              <a:rPr lang="en-US" dirty="0"/>
              <a:t>Citizens of Gonzales would not give up a cannon that was given to them by the Mexican government to protect them from American Indians.</a:t>
            </a:r>
          </a:p>
          <a:p>
            <a:pPr lvl="1"/>
            <a:r>
              <a:rPr lang="en-US" dirty="0"/>
              <a:t>A militia led by J.H. Moore flew a flag over  the cannon which said “Come and Take It”.</a:t>
            </a:r>
          </a:p>
          <a:p>
            <a:pPr lvl="1"/>
            <a:r>
              <a:rPr lang="en-US" dirty="0"/>
              <a:t>Lieutenant Francisco Castaneda led 100 men to Gonzales to take the cannon.</a:t>
            </a:r>
          </a:p>
          <a:p>
            <a:pPr lvl="1"/>
            <a:r>
              <a:rPr lang="en-US" dirty="0"/>
              <a:t>The militia fired the cannon on October 2 at the Mexican soldiers, a battle began, and so did the Texas Revolution.</a:t>
            </a:r>
          </a:p>
          <a:p>
            <a:r>
              <a:rPr lang="en-US" dirty="0"/>
              <a:t>William B. Travis's letter "To the People of Texas and All Americans in the World"</a:t>
            </a:r>
          </a:p>
          <a:p>
            <a:pPr lvl="1"/>
            <a:r>
              <a:rPr lang="en-US" dirty="0"/>
              <a:t>Travis wrote this letter to recruit men to help him and his men at</a:t>
            </a:r>
            <a:r>
              <a:rPr lang="en-US" b="1" dirty="0"/>
              <a:t> </a:t>
            </a:r>
            <a:r>
              <a:rPr lang="en-US" dirty="0"/>
              <a:t>the</a:t>
            </a:r>
            <a:r>
              <a:rPr lang="en-US" b="1" dirty="0"/>
              <a:t> </a:t>
            </a:r>
            <a:r>
              <a:rPr lang="en-US" dirty="0"/>
              <a:t>Alamo after Santa Anna showed up in San Antonio, February 23</a:t>
            </a:r>
            <a:r>
              <a:rPr lang="en-US" dirty="0" smtClean="0"/>
              <a:t>.</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07175" y="2671418"/>
            <a:ext cx="4895850" cy="3569388"/>
          </a:xfrm>
        </p:spPr>
      </p:pic>
    </p:spTree>
    <p:extLst>
      <p:ext uri="{BB962C8B-B14F-4D97-AF65-F5344CB8AC3E}">
        <p14:creationId xmlns:p14="http://schemas.microsoft.com/office/powerpoint/2010/main" val="2201627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 SURROUNDING SIGNIFICANT EVENTS OF THE TEXAS REVOLUTION</a:t>
            </a:r>
            <a:endParaRPr lang="en-US" dirty="0"/>
          </a:p>
        </p:txBody>
      </p:sp>
      <p:sp>
        <p:nvSpPr>
          <p:cNvPr id="3" name="Content Placeholder 2"/>
          <p:cNvSpPr>
            <a:spLocks noGrp="1"/>
          </p:cNvSpPr>
          <p:nvPr>
            <p:ph sz="half" idx="1"/>
          </p:nvPr>
        </p:nvSpPr>
        <p:spPr>
          <a:xfrm>
            <a:off x="1484312" y="2438399"/>
            <a:ext cx="4895056" cy="3971027"/>
          </a:xfrm>
        </p:spPr>
        <p:txBody>
          <a:bodyPr>
            <a:normAutofit fontScale="85000" lnSpcReduction="20000"/>
          </a:bodyPr>
          <a:lstStyle/>
          <a:p>
            <a:r>
              <a:rPr lang="en-US" dirty="0"/>
              <a:t>The siege of the Alamo and all the heroic defenders who gave their lives there</a:t>
            </a:r>
          </a:p>
          <a:p>
            <a:pPr lvl="1"/>
            <a:r>
              <a:rPr lang="en-US" dirty="0"/>
              <a:t>Sam Houston ordered the Alamo to be destroyed.</a:t>
            </a:r>
          </a:p>
          <a:p>
            <a:pPr lvl="1"/>
            <a:r>
              <a:rPr lang="en-US" dirty="0"/>
              <a:t>James Bowie and James Neill decided that the Alamo was too important.</a:t>
            </a:r>
          </a:p>
          <a:p>
            <a:pPr lvl="1"/>
            <a:r>
              <a:rPr lang="en-US" dirty="0"/>
              <a:t>James Bowie and William Travis began to recruit supporters.</a:t>
            </a:r>
          </a:p>
          <a:p>
            <a:pPr lvl="1"/>
            <a:r>
              <a:rPr lang="en-US" dirty="0"/>
              <a:t>Santa Anna arrived in San Antonio.</a:t>
            </a:r>
          </a:p>
          <a:p>
            <a:pPr lvl="1"/>
            <a:r>
              <a:rPr lang="en-US" dirty="0"/>
              <a:t>The Texans moved into the Alamo and for 13 days fought the Mexicans.</a:t>
            </a:r>
          </a:p>
          <a:p>
            <a:pPr lvl="1"/>
            <a:r>
              <a:rPr lang="en-US" dirty="0"/>
              <a:t>The fall of the Alamo occurred on the morning of March 6, 1836.</a:t>
            </a:r>
          </a:p>
          <a:p>
            <a:pPr lvl="1"/>
            <a:r>
              <a:rPr lang="en-US" dirty="0"/>
              <a:t>1800 Mexican troops fought against approximately 189 Texans.</a:t>
            </a:r>
          </a:p>
          <a:p>
            <a:pPr lvl="1"/>
            <a:r>
              <a:rPr lang="en-US" dirty="0"/>
              <a:t>All Texans were killed, and approximately 600 Mexican soldiers were also killed</a:t>
            </a:r>
            <a:r>
              <a:rPr lang="en-US" dirty="0" smtClean="0"/>
              <a:t>.</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75495" y="3278039"/>
            <a:ext cx="5127530" cy="2192018"/>
          </a:xfrm>
        </p:spPr>
      </p:pic>
    </p:spTree>
    <p:extLst>
      <p:ext uri="{BB962C8B-B14F-4D97-AF65-F5344CB8AC3E}">
        <p14:creationId xmlns:p14="http://schemas.microsoft.com/office/powerpoint/2010/main" val="2957611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 SURROUNDING SIGNIFICANT EVENTS OF THE TEXAS REVOLUTION</a:t>
            </a:r>
            <a:endParaRPr lang="en-US" dirty="0"/>
          </a:p>
        </p:txBody>
      </p:sp>
      <p:sp>
        <p:nvSpPr>
          <p:cNvPr id="3" name="Content Placeholder 2"/>
          <p:cNvSpPr>
            <a:spLocks noGrp="1"/>
          </p:cNvSpPr>
          <p:nvPr>
            <p:ph sz="half" idx="1"/>
          </p:nvPr>
        </p:nvSpPr>
        <p:spPr>
          <a:xfrm>
            <a:off x="1484312" y="2438399"/>
            <a:ext cx="4895055" cy="3902016"/>
          </a:xfrm>
        </p:spPr>
        <p:txBody>
          <a:bodyPr>
            <a:normAutofit fontScale="85000" lnSpcReduction="10000"/>
          </a:bodyPr>
          <a:lstStyle/>
          <a:p>
            <a:r>
              <a:rPr lang="en-US" dirty="0"/>
              <a:t>Constitutional Convention of 1836</a:t>
            </a:r>
          </a:p>
          <a:p>
            <a:pPr lvl="1"/>
            <a:r>
              <a:rPr lang="en-US" dirty="0"/>
              <a:t>Texas delegates met at Washington-on-the-Brazos.</a:t>
            </a:r>
          </a:p>
          <a:p>
            <a:pPr lvl="1"/>
            <a:r>
              <a:rPr lang="en-US" dirty="0"/>
              <a:t>Declared independence from Mexico on March 2, 1836</a:t>
            </a:r>
          </a:p>
          <a:p>
            <a:pPr lvl="1"/>
            <a:r>
              <a:rPr lang="en-US" dirty="0"/>
              <a:t>Wrote a constitution to form an ad interim government for the Republic of Texas</a:t>
            </a:r>
          </a:p>
          <a:p>
            <a:r>
              <a:rPr lang="en-US" dirty="0"/>
              <a:t>Fannin's surrender at Goliad</a:t>
            </a:r>
          </a:p>
          <a:p>
            <a:pPr lvl="1"/>
            <a:r>
              <a:rPr lang="en-US" dirty="0"/>
              <a:t>Colonel James Fannin surrendered his 300 men at the Battle of Coleto because he was pinned on the open prairie.</a:t>
            </a:r>
          </a:p>
          <a:p>
            <a:pPr lvl="1"/>
            <a:r>
              <a:rPr lang="en-US" dirty="0"/>
              <a:t>Texans fought the Mexicans off, but Fannin decided to surrender to prevent more deaths.</a:t>
            </a:r>
          </a:p>
          <a:p>
            <a:pPr lvl="1"/>
            <a:r>
              <a:rPr lang="en-US" dirty="0"/>
              <a:t>Captives were marched to Goliad, and </a:t>
            </a:r>
            <a:r>
              <a:rPr lang="en-US" dirty="0" err="1"/>
              <a:t>Urrea</a:t>
            </a:r>
            <a:r>
              <a:rPr lang="en-US" dirty="0"/>
              <a:t> told them they were not going to be killed, but Santa Anna ordered the captives to all be shot on March 21</a:t>
            </a:r>
            <a:r>
              <a:rPr lang="en-US" dirty="0" smtClean="0"/>
              <a:t>.</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59562" y="3246437"/>
            <a:ext cx="4791075" cy="2286000"/>
          </a:xfrm>
        </p:spPr>
      </p:pic>
    </p:spTree>
    <p:extLst>
      <p:ext uri="{BB962C8B-B14F-4D97-AF65-F5344CB8AC3E}">
        <p14:creationId xmlns:p14="http://schemas.microsoft.com/office/powerpoint/2010/main" val="2707092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 SURROUNDING SIGNIFICANT EVENTS OF THE TEXAS REVOLUTION</a:t>
            </a:r>
          </a:p>
        </p:txBody>
      </p:sp>
      <p:sp>
        <p:nvSpPr>
          <p:cNvPr id="3" name="Content Placeholder 2"/>
          <p:cNvSpPr>
            <a:spLocks noGrp="1"/>
          </p:cNvSpPr>
          <p:nvPr>
            <p:ph sz="half" idx="1"/>
          </p:nvPr>
        </p:nvSpPr>
        <p:spPr>
          <a:xfrm>
            <a:off x="1484312" y="2666999"/>
            <a:ext cx="4895055" cy="3785559"/>
          </a:xfrm>
        </p:spPr>
        <p:txBody>
          <a:bodyPr>
            <a:normAutofit/>
          </a:bodyPr>
          <a:lstStyle/>
          <a:p>
            <a:r>
              <a:rPr lang="en-US" dirty="0"/>
              <a:t>Battle of San Jacinto</a:t>
            </a:r>
          </a:p>
          <a:p>
            <a:pPr lvl="1"/>
            <a:r>
              <a:rPr lang="en-US" dirty="0"/>
              <a:t>April 21, 1836</a:t>
            </a:r>
          </a:p>
          <a:p>
            <a:pPr lvl="1"/>
            <a:r>
              <a:rPr lang="en-US" dirty="0"/>
              <a:t>Shortest battle in history</a:t>
            </a:r>
          </a:p>
          <a:p>
            <a:pPr lvl="1"/>
            <a:r>
              <a:rPr lang="en-US" dirty="0"/>
              <a:t>Sam Houston led the Texas forces – 800 men</a:t>
            </a:r>
          </a:p>
          <a:p>
            <a:pPr lvl="1"/>
            <a:r>
              <a:rPr lang="en-US" dirty="0"/>
              <a:t>Santa Anna led the Mexican forces – 1300 men</a:t>
            </a:r>
          </a:p>
          <a:p>
            <a:pPr lvl="1"/>
            <a:r>
              <a:rPr lang="en-US" dirty="0"/>
              <a:t>Houston burned every way out of San Jacinto and attacked the Mexican Army about 3:00 p.m.</a:t>
            </a:r>
          </a:p>
          <a:p>
            <a:pPr lvl="1"/>
            <a:r>
              <a:rPr lang="en-US" dirty="0"/>
              <a:t>The battle lasted 18 minutes</a:t>
            </a:r>
          </a:p>
          <a:p>
            <a:pPr lvl="1"/>
            <a:r>
              <a:rPr lang="en-US" dirty="0"/>
              <a:t>Santa Anna was captured the next day and surrendered to Sam</a:t>
            </a:r>
            <a:r>
              <a:rPr lang="en-US" b="1" dirty="0"/>
              <a:t> </a:t>
            </a:r>
            <a:r>
              <a:rPr lang="en-US" dirty="0" smtClean="0"/>
              <a:t>Houston</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79367" y="2966121"/>
            <a:ext cx="5186415" cy="3089621"/>
          </a:xfrm>
        </p:spPr>
      </p:pic>
    </p:spTree>
    <p:extLst>
      <p:ext uri="{BB962C8B-B14F-4D97-AF65-F5344CB8AC3E}">
        <p14:creationId xmlns:p14="http://schemas.microsoft.com/office/powerpoint/2010/main" val="4162650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WHY HISTORIANS DIVIDE THE PAST INTO ERAS</a:t>
            </a:r>
            <a:endParaRPr lang="en-US" dirty="0"/>
          </a:p>
        </p:txBody>
      </p:sp>
      <p:sp>
        <p:nvSpPr>
          <p:cNvPr id="3" name="Content Placeholder 2"/>
          <p:cNvSpPr>
            <a:spLocks noGrp="1"/>
          </p:cNvSpPr>
          <p:nvPr>
            <p:ph sz="half" idx="1"/>
          </p:nvPr>
        </p:nvSpPr>
        <p:spPr/>
        <p:txBody>
          <a:bodyPr/>
          <a:lstStyle/>
          <a:p>
            <a:r>
              <a:rPr lang="en-US" altLang="en-US" dirty="0"/>
              <a:t>History is divided into eras so it is easier to identify cause and effect of the great events/people in </a:t>
            </a:r>
            <a:r>
              <a:rPr lang="en-US" altLang="en-US" dirty="0" smtClean="0"/>
              <a:t>history</a:t>
            </a:r>
            <a:endParaRPr lang="en-US" altLang="en-US" dirty="0"/>
          </a:p>
        </p:txBody>
      </p:sp>
      <p:sp>
        <p:nvSpPr>
          <p:cNvPr id="4" name="Content Placeholder 3"/>
          <p:cNvSpPr>
            <a:spLocks noGrp="1"/>
          </p:cNvSpPr>
          <p:nvPr>
            <p:ph sz="half" idx="2"/>
          </p:nvPr>
        </p:nvSpPr>
        <p:spPr/>
        <p:txBody>
          <a:bodyPr/>
          <a:lstStyle/>
          <a:p>
            <a:endParaRPr lang="en-US" dirty="0"/>
          </a:p>
        </p:txBody>
      </p:sp>
      <p:pic>
        <p:nvPicPr>
          <p:cNvPr id="5"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1840" y="2377280"/>
            <a:ext cx="4938182" cy="3703637"/>
          </a:xfrm>
          <a:prstGeom prst="rect">
            <a:avLst/>
          </a:prstGeom>
        </p:spPr>
      </p:pic>
    </p:spTree>
    <p:extLst>
      <p:ext uri="{BB962C8B-B14F-4D97-AF65-F5344CB8AC3E}">
        <p14:creationId xmlns:p14="http://schemas.microsoft.com/office/powerpoint/2010/main" val="4073796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THE ESTABLISHMENT OF THE REPUBLIC OF TEXAS BROUGHT CIVIL, POLITICAL, AND RELIGIOUS FREEDOM TO TEXAS</a:t>
            </a:r>
            <a:endParaRPr lang="en-US" dirty="0"/>
          </a:p>
        </p:txBody>
      </p:sp>
      <p:sp>
        <p:nvSpPr>
          <p:cNvPr id="3" name="Content Placeholder 2"/>
          <p:cNvSpPr>
            <a:spLocks noGrp="1"/>
          </p:cNvSpPr>
          <p:nvPr>
            <p:ph sz="half" idx="1"/>
          </p:nvPr>
        </p:nvSpPr>
        <p:spPr/>
        <p:txBody>
          <a:bodyPr/>
          <a:lstStyle/>
          <a:p>
            <a:r>
              <a:rPr lang="en-US" dirty="0"/>
              <a:t>The establishment of the Republic of Texas was based on the freedoms most Texans had when they lived in the United States. This meant that they would not live under a dictatorship (political), and their civil liberties (civil/religious) like speech, religion, press, and assembly would be protected under a constitution.</a:t>
            </a:r>
          </a:p>
          <a:p>
            <a:r>
              <a:rPr lang="en-US" dirty="0"/>
              <a:t>Slavery was allowed under the Texas Constitution</a:t>
            </a:r>
            <a:r>
              <a:rPr lang="en-US" dirty="0" smtClean="0"/>
              <a:t>.</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487728" y="2666999"/>
            <a:ext cx="2836102" cy="3491897"/>
          </a:xfrm>
        </p:spPr>
      </p:pic>
    </p:spTree>
    <p:extLst>
      <p:ext uri="{BB962C8B-B14F-4D97-AF65-F5344CB8AC3E}">
        <p14:creationId xmlns:p14="http://schemas.microsoft.com/office/powerpoint/2010/main" val="2657451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INDIVIDUALS, EVENTS, AND ISSUES DURING THE ADMINISTRATIONS OF REPUBLIC OF TEXAS PRESIDENTS HOUSTON, LAMAR, AND JONES</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a:t>President Sam Houston</a:t>
            </a:r>
          </a:p>
          <a:p>
            <a:r>
              <a:rPr lang="en-US" dirty="0"/>
              <a:t>First Administration (1836-1838) – Houston focused on forming a government, and dealing with the issues of debt, the army, conflict with American Indians and Mexico, and selecting a capital.</a:t>
            </a:r>
          </a:p>
          <a:p>
            <a:r>
              <a:rPr lang="en-US" dirty="0"/>
              <a:t>Texas Rangers – when Sam Houston became President, he dismissed the army because of its cost and leadership. He replaced them by reinstating the Texas Rangers. He used them to fight the attacks by the American Indians and the Mexican soldiers that crossed the border</a:t>
            </a:r>
            <a:r>
              <a:rPr lang="en-US" dirty="0" smtClean="0"/>
              <a:t>.</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539862" y="2800350"/>
            <a:ext cx="2901125" cy="2990850"/>
          </a:xfrm>
        </p:spPr>
      </p:pic>
    </p:spTree>
    <p:extLst>
      <p:ext uri="{BB962C8B-B14F-4D97-AF65-F5344CB8AC3E}">
        <p14:creationId xmlns:p14="http://schemas.microsoft.com/office/powerpoint/2010/main" val="14179018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INDIVIDUALS, EVENTS, AND ISSUES DURING THE ADMINISTRATIONS OF REPUBLIC OF TEXAS PRESIDENTS HOUSTON, LAMAR, AND JONES</a:t>
            </a:r>
          </a:p>
        </p:txBody>
      </p:sp>
      <p:sp>
        <p:nvSpPr>
          <p:cNvPr id="3" name="Content Placeholder 2"/>
          <p:cNvSpPr>
            <a:spLocks noGrp="1"/>
          </p:cNvSpPr>
          <p:nvPr>
            <p:ph sz="half" idx="1"/>
          </p:nvPr>
        </p:nvSpPr>
        <p:spPr/>
        <p:txBody>
          <a:bodyPr>
            <a:normAutofit lnSpcReduction="10000"/>
          </a:bodyPr>
          <a:lstStyle/>
          <a:p>
            <a:r>
              <a:rPr lang="en-US" dirty="0"/>
              <a:t>Chief Bowles – he was the leader of a group of Cherokees that arrived in Texas in 1820. He signed a treaty with Sam Houston during the Texas Revolution.</a:t>
            </a:r>
          </a:p>
          <a:p>
            <a:r>
              <a:rPr lang="en-US" dirty="0"/>
              <a:t>Third Administration (1841-1844) – according to the Constitution, a person couldn’t be elected two times in a row. Most Texans were unhappy with the conflict during Lamar’s administration and re-elected Houston. His main focus was to return peace, decrease the public debt, and prepare Texas for statehood</a:t>
            </a:r>
            <a:r>
              <a:rPr lang="en-US" dirty="0" smtClean="0"/>
              <a:t>.</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493000" y="2667000"/>
            <a:ext cx="3124200" cy="3124200"/>
          </a:xfrm>
        </p:spPr>
      </p:pic>
    </p:spTree>
    <p:extLst>
      <p:ext uri="{BB962C8B-B14F-4D97-AF65-F5344CB8AC3E}">
        <p14:creationId xmlns:p14="http://schemas.microsoft.com/office/powerpoint/2010/main" val="16823867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INDIVIDUALS, EVENTS, AND ISSUES DURING THE ADMINISTRATIONS OF REPUBLIC OF TEXAS PRESIDENTS HOUSTON, LAMAR, AND JONES</a:t>
            </a:r>
          </a:p>
        </p:txBody>
      </p:sp>
      <p:sp>
        <p:nvSpPr>
          <p:cNvPr id="3" name="Content Placeholder 2"/>
          <p:cNvSpPr>
            <a:spLocks noGrp="1"/>
          </p:cNvSpPr>
          <p:nvPr>
            <p:ph sz="half" idx="1"/>
          </p:nvPr>
        </p:nvSpPr>
        <p:spPr/>
        <p:txBody>
          <a:bodyPr>
            <a:normAutofit fontScale="92500" lnSpcReduction="20000"/>
          </a:bodyPr>
          <a:lstStyle/>
          <a:p>
            <a:r>
              <a:rPr lang="en-US" dirty="0"/>
              <a:t>Texas Rangers/</a:t>
            </a:r>
            <a:r>
              <a:rPr lang="en-US" dirty="0" err="1"/>
              <a:t>Mier</a:t>
            </a:r>
            <a:r>
              <a:rPr lang="en-US" dirty="0"/>
              <a:t> Expedition (1842)</a:t>
            </a:r>
          </a:p>
          <a:p>
            <a:pPr lvl="1"/>
            <a:r>
              <a:rPr lang="en-US" dirty="0"/>
              <a:t>Due to the Santa Fe Expedition, Mexico began to invade Texas.</a:t>
            </a:r>
          </a:p>
          <a:p>
            <a:pPr lvl="1"/>
            <a:r>
              <a:rPr lang="en-US" dirty="0"/>
              <a:t>Houston sent Texas Rangers to guard the border, and the threat was over.</a:t>
            </a:r>
          </a:p>
          <a:p>
            <a:pPr lvl="1"/>
            <a:r>
              <a:rPr lang="en-US" dirty="0"/>
              <a:t>300 Texans remained and crossed into Mexico to </a:t>
            </a:r>
            <a:r>
              <a:rPr lang="en-US" dirty="0" err="1"/>
              <a:t>Mier</a:t>
            </a:r>
            <a:r>
              <a:rPr lang="en-US" dirty="0"/>
              <a:t>.</a:t>
            </a:r>
          </a:p>
          <a:p>
            <a:pPr lvl="1"/>
            <a:r>
              <a:rPr lang="en-US" dirty="0"/>
              <a:t>A battle enraged for two days, and the Texans surrendered.</a:t>
            </a:r>
          </a:p>
          <a:p>
            <a:pPr lvl="1"/>
            <a:r>
              <a:rPr lang="en-US" dirty="0"/>
              <a:t>Texans were marched to Mexico City and executed by Santa Anna (again the ruler of Mexico) by the captured drawing a black bean</a:t>
            </a:r>
            <a:r>
              <a:rPr lang="en-US" dirty="0" smtClean="0"/>
              <a:t>.</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07175" y="2747970"/>
            <a:ext cx="4895850" cy="2962259"/>
          </a:xfrm>
        </p:spPr>
      </p:pic>
    </p:spTree>
    <p:extLst>
      <p:ext uri="{BB962C8B-B14F-4D97-AF65-F5344CB8AC3E}">
        <p14:creationId xmlns:p14="http://schemas.microsoft.com/office/powerpoint/2010/main" val="24846638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INDIVIDUALS, EVENTS, AND ISSUES DURING THE ADMINISTRATIONS OF REPUBLIC OF TEXAS PRESIDENTS HOUSTON, LAMAR, AND JONES</a:t>
            </a:r>
          </a:p>
        </p:txBody>
      </p:sp>
      <p:sp>
        <p:nvSpPr>
          <p:cNvPr id="3" name="Content Placeholder 2"/>
          <p:cNvSpPr>
            <a:spLocks noGrp="1"/>
          </p:cNvSpPr>
          <p:nvPr>
            <p:ph sz="half" idx="1"/>
          </p:nvPr>
        </p:nvSpPr>
        <p:spPr/>
        <p:txBody>
          <a:bodyPr/>
          <a:lstStyle/>
          <a:p>
            <a:r>
              <a:rPr lang="en-US" dirty="0"/>
              <a:t>President Mirabeau Lamar (1838-1841) – did not agree with Houston’s policies. During his administration, he focused on pushing American Indians farther west, a commitment to education, and a new capital (Austin). On the negative side, he more than doubled the public debt by way of Indian Wars and increased inflation</a:t>
            </a:r>
            <a:r>
              <a:rPr lang="en-US" dirty="0" smtClean="0"/>
              <a:t>.</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74474" y="2667000"/>
            <a:ext cx="4161251" cy="3124200"/>
          </a:xfrm>
        </p:spPr>
      </p:pic>
    </p:spTree>
    <p:extLst>
      <p:ext uri="{BB962C8B-B14F-4D97-AF65-F5344CB8AC3E}">
        <p14:creationId xmlns:p14="http://schemas.microsoft.com/office/powerpoint/2010/main" val="31235780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INDIVIDUALS, EVENTS, AND ISSUES DURING THE ADMINISTRATIONS OF REPUBLIC OF TEXAS PRESIDENTS HOUSTON, LAMAR, AND JONES</a:t>
            </a:r>
          </a:p>
        </p:txBody>
      </p:sp>
      <p:sp>
        <p:nvSpPr>
          <p:cNvPr id="3" name="Content Placeholder 2"/>
          <p:cNvSpPr>
            <a:spLocks noGrp="1"/>
          </p:cNvSpPr>
          <p:nvPr>
            <p:ph sz="half" idx="1"/>
          </p:nvPr>
        </p:nvSpPr>
        <p:spPr/>
        <p:txBody>
          <a:bodyPr>
            <a:normAutofit fontScale="77500" lnSpcReduction="20000"/>
          </a:bodyPr>
          <a:lstStyle/>
          <a:p>
            <a:r>
              <a:rPr lang="en-US" dirty="0"/>
              <a:t>Texas Navy</a:t>
            </a:r>
          </a:p>
          <a:p>
            <a:pPr lvl="1"/>
            <a:r>
              <a:rPr lang="en-US" dirty="0"/>
              <a:t>During Houston’s administration, the Navy protected the Texas coast, but it was a drain on the nation’s finances.</a:t>
            </a:r>
          </a:p>
          <a:p>
            <a:pPr lvl="1"/>
            <a:r>
              <a:rPr lang="en-US" dirty="0"/>
              <a:t>Lamar had Congress issue bonds to purchased ships.</a:t>
            </a:r>
          </a:p>
          <a:p>
            <a:pPr lvl="1"/>
            <a:r>
              <a:rPr lang="en-US" dirty="0"/>
              <a:t>Ships were used to conduct unsuccessful secret peace negotiations between Texas and Mexico, blockading the Mexican coast, and an invasion of Mexico.</a:t>
            </a:r>
          </a:p>
          <a:p>
            <a:pPr lvl="1"/>
            <a:r>
              <a:rPr lang="en-US" dirty="0"/>
              <a:t>Most Navy officers were recruited from the U.S. Navy.</a:t>
            </a:r>
          </a:p>
          <a:p>
            <a:pPr lvl="1"/>
            <a:r>
              <a:rPr lang="en-US" dirty="0"/>
              <a:t>Very costly, and most uses not successful</a:t>
            </a:r>
          </a:p>
          <a:p>
            <a:pPr lvl="1"/>
            <a:r>
              <a:rPr lang="en-US" dirty="0"/>
              <a:t>Commodore of Navy – Edwin Moore</a:t>
            </a:r>
          </a:p>
          <a:p>
            <a:pPr lvl="1"/>
            <a:r>
              <a:rPr lang="en-US" dirty="0"/>
              <a:t>Houston tried to sell the Navy during his second term, but it fell through.</a:t>
            </a:r>
          </a:p>
          <a:p>
            <a:pPr lvl="1"/>
            <a:r>
              <a:rPr lang="en-US" dirty="0"/>
              <a:t>When Texas was annexed, the Texas Navy was taken over by the U.S. Navy</a:t>
            </a:r>
            <a:r>
              <a:rPr lang="en-US" dirty="0" smtClean="0"/>
              <a:t>.</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94789" y="2667000"/>
            <a:ext cx="4520622" cy="3124200"/>
          </a:xfrm>
        </p:spPr>
      </p:pic>
    </p:spTree>
    <p:extLst>
      <p:ext uri="{BB962C8B-B14F-4D97-AF65-F5344CB8AC3E}">
        <p14:creationId xmlns:p14="http://schemas.microsoft.com/office/powerpoint/2010/main" val="41726093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INDIVIDUALS, EVENTS, AND ISSUES DURING THE ADMINISTRATIONS OF REPUBLIC OF TEXAS PRESIDENTS HOUSTON, LAMAR, AND JONES</a:t>
            </a:r>
          </a:p>
        </p:txBody>
      </p:sp>
      <p:sp>
        <p:nvSpPr>
          <p:cNvPr id="3" name="Content Placeholder 2"/>
          <p:cNvSpPr>
            <a:spLocks noGrp="1"/>
          </p:cNvSpPr>
          <p:nvPr>
            <p:ph sz="half" idx="1"/>
          </p:nvPr>
        </p:nvSpPr>
        <p:spPr/>
        <p:txBody>
          <a:bodyPr/>
          <a:lstStyle/>
          <a:p>
            <a:r>
              <a:rPr lang="en-US" dirty="0"/>
              <a:t>Edwin W. Moore</a:t>
            </a:r>
          </a:p>
          <a:p>
            <a:pPr lvl="1"/>
            <a:r>
              <a:rPr lang="en-US" dirty="0"/>
              <a:t>Commodore of the Texas Navy</a:t>
            </a:r>
          </a:p>
          <a:p>
            <a:pPr lvl="1"/>
            <a:r>
              <a:rPr lang="en-US" dirty="0"/>
              <a:t>28 years old, fluent in both English and Spanish, had a dozen years of naval experience</a:t>
            </a:r>
          </a:p>
          <a:p>
            <a:pPr lvl="1"/>
            <a:r>
              <a:rPr lang="en-US" dirty="0"/>
              <a:t>Aided Yucatan rebels by blockading the Mexican coast</a:t>
            </a:r>
          </a:p>
          <a:p>
            <a:pPr lvl="1"/>
            <a:r>
              <a:rPr lang="en-US" dirty="0"/>
              <a:t>Dishonorably discharged by Houston and court-martialed for supporting the Yucatan </a:t>
            </a:r>
            <a:r>
              <a:rPr lang="en-US" dirty="0" smtClean="0"/>
              <a:t>rebels</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07175" y="3005137"/>
            <a:ext cx="4895850" cy="2447925"/>
          </a:xfrm>
        </p:spPr>
      </p:pic>
    </p:spTree>
    <p:extLst>
      <p:ext uri="{BB962C8B-B14F-4D97-AF65-F5344CB8AC3E}">
        <p14:creationId xmlns:p14="http://schemas.microsoft.com/office/powerpoint/2010/main" val="32450406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INDIVIDUALS, EVENTS, AND ISSUES DURING THE ADMINISTRATIONS OF REPUBLIC OF TEXAS PRESIDENTS HOUSTON, LAMAR, AND JONES</a:t>
            </a:r>
          </a:p>
        </p:txBody>
      </p:sp>
      <p:sp>
        <p:nvSpPr>
          <p:cNvPr id="3" name="Content Placeholder 2"/>
          <p:cNvSpPr>
            <a:spLocks noGrp="1"/>
          </p:cNvSpPr>
          <p:nvPr>
            <p:ph sz="half" idx="1"/>
          </p:nvPr>
        </p:nvSpPr>
        <p:spPr/>
        <p:txBody>
          <a:bodyPr>
            <a:normAutofit fontScale="85000" lnSpcReduction="10000"/>
          </a:bodyPr>
          <a:lstStyle/>
          <a:p>
            <a:r>
              <a:rPr lang="en-US" dirty="0"/>
              <a:t>José Antonio Navarro</a:t>
            </a:r>
          </a:p>
          <a:p>
            <a:pPr lvl="1"/>
            <a:r>
              <a:rPr lang="en-US" dirty="0"/>
              <a:t>Served as Bexar’s (San Antonio) representative in the Texas Congress</a:t>
            </a:r>
          </a:p>
          <a:p>
            <a:pPr lvl="1"/>
            <a:r>
              <a:rPr lang="en-US" dirty="0"/>
              <a:t>He tried to protect Tejano land claims and other rights; he was a voice of Tejanos.</a:t>
            </a:r>
          </a:p>
          <a:p>
            <a:pPr lvl="1"/>
            <a:r>
              <a:rPr lang="en-US" dirty="0"/>
              <a:t>Supporter of Mirabeau B. Lamar and a critic of Sam Houston</a:t>
            </a:r>
          </a:p>
          <a:p>
            <a:pPr lvl="1"/>
            <a:r>
              <a:rPr lang="en-US" dirty="0"/>
              <a:t>Chosen as one of President Lamar's commissioners to accompany the Texan Santa Fe expedition</a:t>
            </a:r>
          </a:p>
          <a:p>
            <a:pPr lvl="1"/>
            <a:r>
              <a:rPr lang="en-US" dirty="0"/>
              <a:t>Delegate to the Convention of 1845, which decided annexation, and he helped write the state constitution</a:t>
            </a:r>
          </a:p>
          <a:p>
            <a:pPr lvl="1"/>
            <a:r>
              <a:rPr lang="en-US" dirty="0"/>
              <a:t>Served in the Texas </a:t>
            </a:r>
            <a:r>
              <a:rPr lang="en-US" dirty="0" smtClean="0"/>
              <a:t>Senate</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806906" y="2667000"/>
            <a:ext cx="2200694" cy="3609138"/>
          </a:xfrm>
        </p:spPr>
      </p:pic>
    </p:spTree>
    <p:extLst>
      <p:ext uri="{BB962C8B-B14F-4D97-AF65-F5344CB8AC3E}">
        <p14:creationId xmlns:p14="http://schemas.microsoft.com/office/powerpoint/2010/main" val="1327544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INDIVIDUALS, EVENTS, AND ISSUES DURING THE ADMINISTRATIONS OF REPUBLIC OF TEXAS PRESIDENTS HOUSTON, LAMAR, AND JONES</a:t>
            </a:r>
          </a:p>
        </p:txBody>
      </p:sp>
      <p:sp>
        <p:nvSpPr>
          <p:cNvPr id="3" name="Content Placeholder 2"/>
          <p:cNvSpPr>
            <a:spLocks noGrp="1"/>
          </p:cNvSpPr>
          <p:nvPr>
            <p:ph sz="half" idx="1"/>
          </p:nvPr>
        </p:nvSpPr>
        <p:spPr/>
        <p:txBody>
          <a:bodyPr>
            <a:normAutofit fontScale="85000" lnSpcReduction="20000"/>
          </a:bodyPr>
          <a:lstStyle/>
          <a:p>
            <a:r>
              <a:rPr lang="en-US" dirty="0"/>
              <a:t>Cordova Rebellion / the role of racial and ethnic groups (American Indians and Tejanos)</a:t>
            </a:r>
          </a:p>
          <a:p>
            <a:pPr lvl="1"/>
            <a:r>
              <a:rPr lang="en-US" dirty="0"/>
              <a:t>After the Texas Revolution, there was an influx of Americans to Nacogdoches, where the population was primarily Mexican.</a:t>
            </a:r>
          </a:p>
          <a:p>
            <a:pPr lvl="1"/>
            <a:r>
              <a:rPr lang="en-US" dirty="0"/>
              <a:t>Some Mexicans living in Nacogdoches remained loyal to Mexico. One loyalist was Vicente Cordova.</a:t>
            </a:r>
          </a:p>
          <a:p>
            <a:pPr lvl="1"/>
            <a:r>
              <a:rPr lang="en-US" dirty="0"/>
              <a:t>Vicente Cordova, along with American Indians who were loyal to Mexico, began to organize with almost 400 people along the Angelina River.</a:t>
            </a:r>
          </a:p>
          <a:p>
            <a:pPr lvl="1"/>
            <a:r>
              <a:rPr lang="en-US" dirty="0"/>
              <a:t>Before anything happened, the group was defeated.</a:t>
            </a:r>
          </a:p>
          <a:p>
            <a:pPr lvl="1"/>
            <a:r>
              <a:rPr lang="en-US" dirty="0"/>
              <a:t>The impact was a distrust of Mexicans and Native American and Lamar’s decision that Cherokees would need to be removed from Texas</a:t>
            </a:r>
            <a:r>
              <a:rPr lang="en-US" dirty="0" smtClean="0"/>
              <a:t>.</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04380" y="2927604"/>
            <a:ext cx="3901440" cy="2602992"/>
          </a:xfrm>
        </p:spPr>
      </p:pic>
    </p:spTree>
    <p:extLst>
      <p:ext uri="{BB962C8B-B14F-4D97-AF65-F5344CB8AC3E}">
        <p14:creationId xmlns:p14="http://schemas.microsoft.com/office/powerpoint/2010/main" val="31025094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INDIVIDUALS, EVENTS, AND ISSUES DURING THE ADMINISTRATIONS OF REPUBLIC OF TEXAS PRESIDENTS HOUSTON, LAMAR, AND JONES</a:t>
            </a:r>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226388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CHARACTERISTICS OF MAJOR ERAS IN TEXAS HISTORY</a:t>
            </a:r>
            <a:endParaRPr lang="en-US" dirty="0"/>
          </a:p>
        </p:txBody>
      </p:sp>
      <p:sp>
        <p:nvSpPr>
          <p:cNvPr id="3" name="Content Placeholder 2"/>
          <p:cNvSpPr>
            <a:spLocks noGrp="1"/>
          </p:cNvSpPr>
          <p:nvPr>
            <p:ph sz="half" idx="1"/>
          </p:nvPr>
        </p:nvSpPr>
        <p:spPr/>
        <p:txBody>
          <a:bodyPr>
            <a:normAutofit/>
          </a:bodyPr>
          <a:lstStyle/>
          <a:p>
            <a:r>
              <a:rPr lang="en-US" dirty="0"/>
              <a:t>Revolution and </a:t>
            </a:r>
            <a:r>
              <a:rPr lang="en-US" dirty="0" smtClean="0"/>
              <a:t>Republic</a:t>
            </a:r>
          </a:p>
          <a:p>
            <a:pPr lvl="1"/>
            <a:r>
              <a:rPr lang="en-US" dirty="0"/>
              <a:t>Texas Revolution</a:t>
            </a:r>
          </a:p>
          <a:p>
            <a:pPr lvl="1"/>
            <a:r>
              <a:rPr lang="en-US" dirty="0"/>
              <a:t>Law of April 6, 1830</a:t>
            </a:r>
          </a:p>
          <a:p>
            <a:pPr lvl="1"/>
            <a:r>
              <a:rPr lang="en-US" dirty="0"/>
              <a:t>Turtle Bayou Resolutions (1832)</a:t>
            </a:r>
          </a:p>
          <a:p>
            <a:pPr lvl="1"/>
            <a:r>
              <a:rPr lang="en-US" dirty="0"/>
              <a:t>Arrest of Stephen F. Austin (1834)</a:t>
            </a:r>
          </a:p>
          <a:p>
            <a:pPr lvl="1"/>
            <a:r>
              <a:rPr lang="en-US" dirty="0"/>
              <a:t>Battle of Gonzales – “Come and Take It” (October 2, 1835)</a:t>
            </a:r>
          </a:p>
          <a:p>
            <a:pPr lvl="1"/>
            <a:r>
              <a:rPr lang="en-US" dirty="0"/>
              <a:t>Constitution of 1836</a:t>
            </a:r>
          </a:p>
          <a:p>
            <a:pPr lvl="1"/>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09782" y="2667000"/>
            <a:ext cx="4490636" cy="3124200"/>
          </a:xfrm>
        </p:spPr>
      </p:pic>
    </p:spTree>
    <p:extLst>
      <p:ext uri="{BB962C8B-B14F-4D97-AF65-F5344CB8AC3E}">
        <p14:creationId xmlns:p14="http://schemas.microsoft.com/office/powerpoint/2010/main" val="2900059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INDIVIDUALS, EVENTS, AND ISSUES DURING THE ADMINISTRATIONS OF REPUBLIC OF TEXAS PRESIDENTS HOUSTON, LAMAR, AND JONES</a:t>
            </a:r>
          </a:p>
        </p:txBody>
      </p:sp>
      <p:sp>
        <p:nvSpPr>
          <p:cNvPr id="3" name="Content Placeholder 2"/>
          <p:cNvSpPr>
            <a:spLocks noGrp="1"/>
          </p:cNvSpPr>
          <p:nvPr>
            <p:ph sz="half" idx="1"/>
          </p:nvPr>
        </p:nvSpPr>
        <p:spPr>
          <a:xfrm>
            <a:off x="1484312" y="2666999"/>
            <a:ext cx="4895055" cy="3569899"/>
          </a:xfrm>
        </p:spPr>
        <p:txBody>
          <a:bodyPr>
            <a:normAutofit fontScale="85000" lnSpcReduction="20000"/>
          </a:bodyPr>
          <a:lstStyle/>
          <a:p>
            <a:r>
              <a:rPr lang="en-US" dirty="0"/>
              <a:t>Council House Fight</a:t>
            </a:r>
          </a:p>
          <a:p>
            <a:pPr lvl="1"/>
            <a:r>
              <a:rPr lang="en-US" dirty="0"/>
              <a:t>Lamar’s administration</a:t>
            </a:r>
          </a:p>
          <a:p>
            <a:pPr lvl="1"/>
            <a:r>
              <a:rPr lang="en-US" dirty="0"/>
              <a:t>March 19, 1840 – a group of Comanche leaders agreed to meet in San Antonio to surrender all Anglo captives.</a:t>
            </a:r>
          </a:p>
          <a:p>
            <a:pPr lvl="1"/>
            <a:r>
              <a:rPr lang="en-US" dirty="0"/>
              <a:t>One captive – Matilda Lockhart was delivered.</a:t>
            </a:r>
          </a:p>
          <a:p>
            <a:pPr lvl="1"/>
            <a:r>
              <a:rPr lang="en-US" dirty="0"/>
              <a:t>Texans were angry, and refused to let the </a:t>
            </a:r>
            <a:r>
              <a:rPr lang="en-US" dirty="0" smtClean="0"/>
              <a:t>Comanche's </a:t>
            </a:r>
            <a:r>
              <a:rPr lang="en-US" dirty="0"/>
              <a:t>leave.</a:t>
            </a:r>
          </a:p>
          <a:p>
            <a:pPr lvl="1"/>
            <a:r>
              <a:rPr lang="en-US" dirty="0"/>
              <a:t>The </a:t>
            </a:r>
            <a:r>
              <a:rPr lang="en-US" dirty="0" err="1"/>
              <a:t>Comanches</a:t>
            </a:r>
            <a:r>
              <a:rPr lang="en-US" dirty="0"/>
              <a:t> tried to leave and were attacked.</a:t>
            </a:r>
          </a:p>
          <a:p>
            <a:pPr lvl="1"/>
            <a:r>
              <a:rPr lang="en-US" dirty="0"/>
              <a:t>Led to the death of seven Texans and many Comanche leaders who were unarmed and outnumbered.</a:t>
            </a:r>
          </a:p>
          <a:p>
            <a:pPr lvl="1"/>
            <a:r>
              <a:rPr lang="en-US" dirty="0"/>
              <a:t>To this date, the Comanche nation refuses to make peace with the Texas Rangers over this event</a:t>
            </a:r>
            <a:r>
              <a:rPr lang="en-US" dirty="0" smtClean="0"/>
              <a:t>.</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07175" y="2757285"/>
            <a:ext cx="4895850" cy="2943629"/>
          </a:xfrm>
        </p:spPr>
      </p:pic>
    </p:spTree>
    <p:extLst>
      <p:ext uri="{BB962C8B-B14F-4D97-AF65-F5344CB8AC3E}">
        <p14:creationId xmlns:p14="http://schemas.microsoft.com/office/powerpoint/2010/main" val="36850432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INDIVIDUALS, EVENTS, AND ISSUES DURING THE ADMINISTRATIONS OF REPUBLIC OF TEXAS PRESIDENTS HOUSTON, LAMAR, AND JONES</a:t>
            </a:r>
          </a:p>
        </p:txBody>
      </p:sp>
      <p:sp>
        <p:nvSpPr>
          <p:cNvPr id="3" name="Content Placeholder 2"/>
          <p:cNvSpPr>
            <a:spLocks noGrp="1"/>
          </p:cNvSpPr>
          <p:nvPr>
            <p:ph sz="half" idx="1"/>
          </p:nvPr>
        </p:nvSpPr>
        <p:spPr>
          <a:xfrm>
            <a:off x="1484312" y="2666999"/>
            <a:ext cx="4895055" cy="3621658"/>
          </a:xfrm>
        </p:spPr>
        <p:txBody>
          <a:bodyPr>
            <a:normAutofit fontScale="85000" lnSpcReduction="20000"/>
          </a:bodyPr>
          <a:lstStyle/>
          <a:p>
            <a:r>
              <a:rPr lang="en-US" dirty="0"/>
              <a:t>Santa Fe Expedition</a:t>
            </a:r>
          </a:p>
          <a:p>
            <a:pPr lvl="1"/>
            <a:r>
              <a:rPr lang="en-US" dirty="0"/>
              <a:t>Lamar’s Administration</a:t>
            </a:r>
          </a:p>
          <a:p>
            <a:pPr lvl="1"/>
            <a:r>
              <a:rPr lang="en-US" dirty="0"/>
              <a:t>June 1841 – Lamar sent troops to claim the western boundary of Texas, all the land east of the Rio Grande, which included Santa Fe, and a part of present-day New Mexico.</a:t>
            </a:r>
          </a:p>
          <a:p>
            <a:pPr lvl="1"/>
            <a:r>
              <a:rPr lang="en-US" dirty="0"/>
              <a:t>Mexico did not agree, and neither did the citizens of Santa Fe.</a:t>
            </a:r>
          </a:p>
          <a:p>
            <a:pPr lvl="1"/>
            <a:r>
              <a:rPr lang="en-US" dirty="0"/>
              <a:t>By the time the Texans got there, they were in short supply and exhausted.</a:t>
            </a:r>
          </a:p>
          <a:p>
            <a:pPr lvl="1"/>
            <a:r>
              <a:rPr lang="en-US" dirty="0"/>
              <a:t>Texans were captured and marched to Mexico City, and then thrown into prison.</a:t>
            </a:r>
          </a:p>
          <a:p>
            <a:pPr lvl="1"/>
            <a:r>
              <a:rPr lang="en-US" dirty="0"/>
              <a:t>The expedition was a failure and cost a great sum of money.</a:t>
            </a:r>
          </a:p>
          <a:p>
            <a:pPr lvl="1"/>
            <a:r>
              <a:rPr lang="en-US" dirty="0"/>
              <a:t>Mexicans began raiding Texas again</a:t>
            </a:r>
            <a:r>
              <a:rPr lang="en-US" dirty="0" smtClean="0"/>
              <a:t>.</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79367" y="2559935"/>
            <a:ext cx="4913982" cy="3521687"/>
          </a:xfrm>
        </p:spPr>
      </p:pic>
    </p:spTree>
    <p:extLst>
      <p:ext uri="{BB962C8B-B14F-4D97-AF65-F5344CB8AC3E}">
        <p14:creationId xmlns:p14="http://schemas.microsoft.com/office/powerpoint/2010/main" val="27093484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INDIVIDUALS, EVENTS, AND ISSUES DURING THE ADMINISTRATIONS OF REPUBLIC OF TEXAS PRESIDENTS HOUSTON, LAMAR, AND JONES</a:t>
            </a:r>
          </a:p>
        </p:txBody>
      </p:sp>
      <p:sp>
        <p:nvSpPr>
          <p:cNvPr id="3" name="Content Placeholder 2"/>
          <p:cNvSpPr>
            <a:spLocks noGrp="1"/>
          </p:cNvSpPr>
          <p:nvPr>
            <p:ph sz="half" idx="1"/>
          </p:nvPr>
        </p:nvSpPr>
        <p:spPr>
          <a:xfrm>
            <a:off x="1484311" y="2666999"/>
            <a:ext cx="4895055" cy="3539103"/>
          </a:xfrm>
        </p:spPr>
        <p:txBody>
          <a:bodyPr>
            <a:normAutofit fontScale="77500" lnSpcReduction="20000"/>
          </a:bodyPr>
          <a:lstStyle/>
          <a:p>
            <a:r>
              <a:rPr lang="en-US" dirty="0"/>
              <a:t>Chief Bowles</a:t>
            </a:r>
          </a:p>
          <a:p>
            <a:pPr lvl="1"/>
            <a:r>
              <a:rPr lang="en-US" dirty="0"/>
              <a:t>During the Lamar administration (1839), Chief Bowles was ordered to lead the Cherokees out of Texas. Bowles refused. Lamar ordered the militia to drive them out by force. Bowles was killed, and the Cherokees were forced to present-day Oklahoma.</a:t>
            </a:r>
          </a:p>
          <a:p>
            <a:r>
              <a:rPr lang="en-US" dirty="0"/>
              <a:t>Texas Rangers</a:t>
            </a:r>
          </a:p>
          <a:p>
            <a:pPr lvl="1"/>
            <a:r>
              <a:rPr lang="en-US" dirty="0"/>
              <a:t>Lamar used the Texas Rangers to fight the Mexicans and American Indians.</a:t>
            </a:r>
          </a:p>
          <a:p>
            <a:r>
              <a:rPr lang="en-US" dirty="0"/>
              <a:t>Jack Coffee Hays</a:t>
            </a:r>
          </a:p>
          <a:p>
            <a:pPr lvl="1"/>
            <a:r>
              <a:rPr lang="en-US" dirty="0"/>
              <a:t>One of the best-known Texas Rangers. A surveyor of the Republic of Texas and a captain of a Texas Ranger company</a:t>
            </a:r>
            <a:r>
              <a:rPr lang="en-US" dirty="0" smtClean="0"/>
              <a:t>.</a:t>
            </a:r>
          </a:p>
          <a:p>
            <a:r>
              <a:rPr lang="en-US" dirty="0"/>
              <a:t>President Anson Jones (1844-1845)</a:t>
            </a:r>
          </a:p>
          <a:p>
            <a:pPr lvl="1"/>
            <a:r>
              <a:rPr lang="en-US" dirty="0"/>
              <a:t>Jones supported Houston’s policies. He maintained peace with the American Indian tribes, tried to limit spending, and turned over Texas to the United States</a:t>
            </a:r>
            <a:r>
              <a:rPr lang="en-US" dirty="0" smtClean="0"/>
              <a:t>.</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23827" y="2666999"/>
            <a:ext cx="3099214" cy="3539103"/>
          </a:xfrm>
        </p:spPr>
      </p:pic>
    </p:spTree>
    <p:extLst>
      <p:ext uri="{BB962C8B-B14F-4D97-AF65-F5344CB8AC3E}">
        <p14:creationId xmlns:p14="http://schemas.microsoft.com/office/powerpoint/2010/main" val="22029965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INDIVIDUALS, EVENTS, AND ISSUES DURING THE ADMINISTRATIONS OF REPUBLIC OF TEXAS PRESIDENTS HOUSTON, LAMAR, AND JONES</a:t>
            </a:r>
          </a:p>
        </p:txBody>
      </p:sp>
      <p:sp>
        <p:nvSpPr>
          <p:cNvPr id="3" name="Content Placeholder 2"/>
          <p:cNvSpPr>
            <a:spLocks noGrp="1"/>
          </p:cNvSpPr>
          <p:nvPr>
            <p:ph sz="half" idx="1"/>
          </p:nvPr>
        </p:nvSpPr>
        <p:spPr>
          <a:xfrm>
            <a:off x="1484312" y="2438399"/>
            <a:ext cx="4895055" cy="4005533"/>
          </a:xfrm>
        </p:spPr>
        <p:txBody>
          <a:bodyPr>
            <a:normAutofit fontScale="85000" lnSpcReduction="20000"/>
          </a:bodyPr>
          <a:lstStyle/>
          <a:p>
            <a:r>
              <a:rPr lang="en-US" dirty="0"/>
              <a:t>Republic of Texas</a:t>
            </a:r>
          </a:p>
          <a:p>
            <a:pPr lvl="1"/>
            <a:r>
              <a:rPr lang="en-US" dirty="0"/>
              <a:t>Mary Maverick – she and her husband, Samuel, established a large ranch near the San Antonio area. She recorded her daily life in diaries and journals between the days of the Republic of Texas and the Civil War. Maverick worked hard making sure the history of Texas was preserved.</a:t>
            </a:r>
          </a:p>
          <a:p>
            <a:pPr lvl="1"/>
            <a:r>
              <a:rPr lang="en-US" dirty="0"/>
              <a:t>William </a:t>
            </a:r>
            <a:r>
              <a:rPr lang="en-US" dirty="0" err="1"/>
              <a:t>Goyens</a:t>
            </a:r>
            <a:r>
              <a:rPr lang="en-US" dirty="0"/>
              <a:t> – a free African-American who was a well-to-do businessman. He was a blacksmith, wagon manufacturer, freight hauler, mill owner, landowner, and farmer in Nacogdoches. He was of mixed race and spoke Spanish and several native Texan languages. </a:t>
            </a:r>
            <a:r>
              <a:rPr lang="en-US" dirty="0" err="1"/>
              <a:t>Goyens</a:t>
            </a:r>
            <a:r>
              <a:rPr lang="en-US" dirty="0"/>
              <a:t> was an important negotiator for Texas with the Cherokees.</a:t>
            </a:r>
          </a:p>
          <a:p>
            <a:pPr lvl="1"/>
            <a:r>
              <a:rPr lang="en-US" dirty="0"/>
              <a:t>Enslaved people – the status of African Americans changed dramatically during the Republic of Texas. Slavery was legalized, and freed enslaved people in Texas  had to get an act of Congress to remain freed in Texas.</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92838" y="2742331"/>
            <a:ext cx="2432649" cy="3267737"/>
          </a:xfrm>
        </p:spPr>
      </p:pic>
    </p:spTree>
    <p:extLst>
      <p:ext uri="{BB962C8B-B14F-4D97-AF65-F5344CB8AC3E}">
        <p14:creationId xmlns:p14="http://schemas.microsoft.com/office/powerpoint/2010/main" val="16621345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EFFECTS OF PHYSICAL AND HUMAN FACTORS ON MAJOR EVENTS IN TEXAS</a:t>
            </a:r>
            <a:endParaRPr lang="en-US" dirty="0"/>
          </a:p>
        </p:txBody>
      </p:sp>
      <p:sp>
        <p:nvSpPr>
          <p:cNvPr id="3" name="Content Placeholder 2"/>
          <p:cNvSpPr>
            <a:spLocks noGrp="1"/>
          </p:cNvSpPr>
          <p:nvPr>
            <p:ph sz="half" idx="1"/>
          </p:nvPr>
        </p:nvSpPr>
        <p:spPr>
          <a:xfrm>
            <a:off x="1484312" y="2438399"/>
            <a:ext cx="4895055" cy="3867510"/>
          </a:xfrm>
        </p:spPr>
        <p:txBody>
          <a:bodyPr>
            <a:normAutofit fontScale="92500" lnSpcReduction="20000"/>
          </a:bodyPr>
          <a:lstStyle/>
          <a:p>
            <a:r>
              <a:rPr lang="en-US" dirty="0"/>
              <a:t> Weather</a:t>
            </a:r>
          </a:p>
          <a:p>
            <a:r>
              <a:rPr lang="en-US" dirty="0"/>
              <a:t>Texas Revolution</a:t>
            </a:r>
          </a:p>
          <a:p>
            <a:pPr lvl="1"/>
            <a:r>
              <a:rPr lang="en-US" sz="1500" dirty="0"/>
              <a:t>The fall and spring brought heavy rains and cold fronts that made it very difficult to travel, especially across rivers (e.g., Brazos and Trinity).</a:t>
            </a:r>
          </a:p>
          <a:p>
            <a:pPr lvl="1"/>
            <a:r>
              <a:rPr lang="en-US" sz="1500" dirty="0"/>
              <a:t>The Runaway Scrape and the path to the San Jacinto battleground was made very difficult because of heavy rains and cold fronts.</a:t>
            </a:r>
          </a:p>
          <a:p>
            <a:r>
              <a:rPr lang="en-US" dirty="0"/>
              <a:t>Landforms</a:t>
            </a:r>
          </a:p>
          <a:p>
            <a:pPr lvl="1"/>
            <a:r>
              <a:rPr lang="en-US" dirty="0"/>
              <a:t>Battle of Coleto</a:t>
            </a:r>
          </a:p>
          <a:p>
            <a:pPr lvl="2"/>
            <a:r>
              <a:rPr lang="en-US" sz="1500" dirty="0"/>
              <a:t>Fannin stopped in an open prairie to give his men a rest, but the Mexicans were able to surround them.</a:t>
            </a:r>
          </a:p>
          <a:p>
            <a:pPr lvl="2"/>
            <a:r>
              <a:rPr lang="en-US" sz="1500" dirty="0"/>
              <a:t>Fannin’s men had no natural resources to protect themselves, resulting in a defeat</a:t>
            </a:r>
            <a:r>
              <a:rPr lang="en-US" sz="1500" dirty="0" smtClean="0"/>
              <a:t>.</a:t>
            </a:r>
            <a:endParaRPr lang="en-US" sz="15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72300" y="2667000"/>
            <a:ext cx="4165600" cy="3124200"/>
          </a:xfrm>
        </p:spPr>
      </p:pic>
    </p:spTree>
    <p:extLst>
      <p:ext uri="{BB962C8B-B14F-4D97-AF65-F5344CB8AC3E}">
        <p14:creationId xmlns:p14="http://schemas.microsoft.com/office/powerpoint/2010/main" val="8575766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THE TEXAS CONSTITUTION REFLECTS THE PRINCIPLES OF LIMITED GOVERNMENT</a:t>
            </a:r>
            <a:endParaRPr lang="en-US" dirty="0"/>
          </a:p>
        </p:txBody>
      </p:sp>
      <p:sp>
        <p:nvSpPr>
          <p:cNvPr id="3" name="Content Placeholder 2"/>
          <p:cNvSpPr>
            <a:spLocks noGrp="1"/>
          </p:cNvSpPr>
          <p:nvPr>
            <p:ph sz="half" idx="1"/>
          </p:nvPr>
        </p:nvSpPr>
        <p:spPr/>
        <p:txBody>
          <a:bodyPr>
            <a:normAutofit lnSpcReduction="10000"/>
          </a:bodyPr>
          <a:lstStyle/>
          <a:p>
            <a:r>
              <a:rPr lang="en-US" dirty="0"/>
              <a:t>State of Texas Constitution of 1836</a:t>
            </a:r>
          </a:p>
          <a:p>
            <a:pPr lvl="1"/>
            <a:r>
              <a:rPr lang="en-US" dirty="0"/>
              <a:t>Republicanism – a belief that government should be based on the consent of the people; people exercise their power by voting for political representatives</a:t>
            </a:r>
          </a:p>
          <a:p>
            <a:r>
              <a:rPr lang="en-US" i="1" dirty="0"/>
              <a:t>Article I. SEC.3 The members of the House of Representatives shall be chosen annually, on the first Monday of September each year, until Congress shall otherwise provide by law, and shall hold their offices one year from the date of their election</a:t>
            </a:r>
            <a:r>
              <a:rPr lang="en-US" i="1" dirty="0" smtClean="0"/>
              <a:t>.</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07175" y="3077135"/>
            <a:ext cx="4895850" cy="2303929"/>
          </a:xfrm>
        </p:spPr>
      </p:pic>
    </p:spTree>
    <p:extLst>
      <p:ext uri="{BB962C8B-B14F-4D97-AF65-F5344CB8AC3E}">
        <p14:creationId xmlns:p14="http://schemas.microsoft.com/office/powerpoint/2010/main" val="14674037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THE TEXAS CONSTITUTION REFLECTS THE PRINCIPLES OF LIMITED GOVERNMENT</a:t>
            </a:r>
          </a:p>
        </p:txBody>
      </p:sp>
      <p:sp>
        <p:nvSpPr>
          <p:cNvPr id="3" name="Content Placeholder 2"/>
          <p:cNvSpPr>
            <a:spLocks noGrp="1"/>
          </p:cNvSpPr>
          <p:nvPr>
            <p:ph sz="half" idx="1"/>
          </p:nvPr>
        </p:nvSpPr>
        <p:spPr/>
        <p:txBody>
          <a:bodyPr>
            <a:normAutofit fontScale="92500" lnSpcReduction="20000"/>
          </a:bodyPr>
          <a:lstStyle/>
          <a:p>
            <a:endParaRPr lang="en-US" dirty="0"/>
          </a:p>
          <a:p>
            <a:pPr lvl="1"/>
            <a:r>
              <a:rPr lang="en-US" dirty="0"/>
              <a:t>Limited Government – the principle that requires all U.S. citizens, including government leaders, to obey the law</a:t>
            </a:r>
          </a:p>
          <a:p>
            <a:r>
              <a:rPr lang="en-US" i="1" dirty="0"/>
              <a:t>Article I. SEC. 12. Judgment in cases of impeachment shall only extend to removal from office, and disqualification to hold any office of honor, trust or profit under this Government; but the party shall nevertheless be liable to indictment, trial, judgment and punishment according to law. (Article 15 explains the impeachment process which puts limits on what officeholders can and cannot do while they hold office</a:t>
            </a:r>
            <a:r>
              <a:rPr lang="en-US" i="1" dirty="0" smtClean="0"/>
              <a:t>.)</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688980" y="2862980"/>
            <a:ext cx="2732240" cy="2732240"/>
          </a:xfrm>
        </p:spPr>
      </p:pic>
    </p:spTree>
    <p:extLst>
      <p:ext uri="{BB962C8B-B14F-4D97-AF65-F5344CB8AC3E}">
        <p14:creationId xmlns:p14="http://schemas.microsoft.com/office/powerpoint/2010/main" val="2087759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THE TEXAS CONSTITUTION REFLECTS THE PRINCIPLES OF LIMITED GOVERNMENT</a:t>
            </a:r>
          </a:p>
        </p:txBody>
      </p:sp>
      <p:sp>
        <p:nvSpPr>
          <p:cNvPr id="3" name="Content Placeholder 2"/>
          <p:cNvSpPr>
            <a:spLocks noGrp="1"/>
          </p:cNvSpPr>
          <p:nvPr>
            <p:ph sz="half" idx="1"/>
          </p:nvPr>
        </p:nvSpPr>
        <p:spPr/>
        <p:txBody>
          <a:bodyPr>
            <a:normAutofit/>
          </a:bodyPr>
          <a:lstStyle/>
          <a:p>
            <a:endParaRPr lang="en-US" dirty="0"/>
          </a:p>
          <a:p>
            <a:pPr lvl="1"/>
            <a:r>
              <a:rPr lang="en-US" dirty="0"/>
              <a:t>Checks and Balances – the ability of each branch of government to exercise checks, or controls, over the other branches</a:t>
            </a:r>
          </a:p>
          <a:p>
            <a:r>
              <a:rPr lang="en-US" i="1" dirty="0"/>
              <a:t>Article I. SEC. 6. The House of Representatives shall choose their speaker and other officers, and shall have the sole power of </a:t>
            </a:r>
            <a:r>
              <a:rPr lang="en-US" i="1" dirty="0" err="1"/>
              <a:t>impeachmentbeing</a:t>
            </a:r>
            <a:r>
              <a:rPr lang="en-US" i="1" dirty="0"/>
              <a:t> charged with misconduct during office</a:t>
            </a:r>
            <a:r>
              <a:rPr lang="en-US" i="1" dirty="0" smtClean="0"/>
              <a:t>.</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88860" y="2667000"/>
            <a:ext cx="3332480" cy="3124200"/>
          </a:xfrm>
        </p:spPr>
      </p:pic>
    </p:spTree>
    <p:extLst>
      <p:ext uri="{BB962C8B-B14F-4D97-AF65-F5344CB8AC3E}">
        <p14:creationId xmlns:p14="http://schemas.microsoft.com/office/powerpoint/2010/main" val="30868145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THE TEXAS CONSTITUTION REFLECTS THE PRINCIPLES OF LIMITED GOVERNMENT</a:t>
            </a:r>
          </a:p>
        </p:txBody>
      </p:sp>
      <p:sp>
        <p:nvSpPr>
          <p:cNvPr id="3" name="Content Placeholder 2"/>
          <p:cNvSpPr>
            <a:spLocks noGrp="1"/>
          </p:cNvSpPr>
          <p:nvPr>
            <p:ph sz="half" idx="1"/>
          </p:nvPr>
        </p:nvSpPr>
        <p:spPr>
          <a:xfrm>
            <a:off x="1484312" y="2438399"/>
            <a:ext cx="4895055" cy="3962401"/>
          </a:xfrm>
        </p:spPr>
        <p:txBody>
          <a:bodyPr>
            <a:normAutofit fontScale="92500" lnSpcReduction="20000"/>
          </a:bodyPr>
          <a:lstStyle/>
          <a:p>
            <a:endParaRPr lang="en-US" dirty="0"/>
          </a:p>
          <a:p>
            <a:pPr lvl="1"/>
            <a:r>
              <a:rPr lang="en-US" dirty="0"/>
              <a:t>Federalism – a system of government where power is shared between the central (or federal) government and the state governments</a:t>
            </a:r>
          </a:p>
          <a:p>
            <a:r>
              <a:rPr lang="en-US" i="1" dirty="0"/>
              <a:t>Schedule SEC. 6. Until the first enumeration shall be made, as directed by this Constitution, the precinct of Austin shall be entitled to one representative; the precinct of Brazoria two representatives; the precinct of Bexar two representatives; the precinct of Colorado one representative; Sabine one; Gonzales one; Goliad one; Harrisburg one; Jasper one; Jefferson one; Liberty one; Matagorda one; Mina two; Nacogdoches two; Red River three; Victoria one; San Augustine two; Shelby two; Refugio one; San Patricio one; Washington two; Milam one; and Jackson one </a:t>
            </a:r>
            <a:r>
              <a:rPr lang="en-US" i="1" dirty="0" smtClean="0"/>
              <a:t>representative</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79367" y="2863970"/>
            <a:ext cx="4999053" cy="3536830"/>
          </a:xfrm>
        </p:spPr>
      </p:pic>
    </p:spTree>
    <p:extLst>
      <p:ext uri="{BB962C8B-B14F-4D97-AF65-F5344CB8AC3E}">
        <p14:creationId xmlns:p14="http://schemas.microsoft.com/office/powerpoint/2010/main" val="36137381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THE TEXAS CONSTITUTION REFLECTS THE PRINCIPLES OF LIMITED GOVERNMENT</a:t>
            </a:r>
          </a:p>
        </p:txBody>
      </p:sp>
      <p:sp>
        <p:nvSpPr>
          <p:cNvPr id="3" name="Content Placeholder 2"/>
          <p:cNvSpPr>
            <a:spLocks noGrp="1"/>
          </p:cNvSpPr>
          <p:nvPr>
            <p:ph sz="half" idx="1"/>
          </p:nvPr>
        </p:nvSpPr>
        <p:spPr/>
        <p:txBody>
          <a:bodyPr>
            <a:normAutofit/>
          </a:bodyPr>
          <a:lstStyle/>
          <a:p>
            <a:endParaRPr lang="en-US" dirty="0"/>
          </a:p>
          <a:p>
            <a:pPr lvl="1"/>
            <a:r>
              <a:rPr lang="en-US" dirty="0"/>
              <a:t>Separation of Powers – the division of basic government roles into branches</a:t>
            </a:r>
          </a:p>
          <a:p>
            <a:r>
              <a:rPr lang="en-US" i="1" dirty="0"/>
              <a:t>Article I. SEC. 1. The powers of this Government shall be divided into three departments, </a:t>
            </a:r>
            <a:r>
              <a:rPr lang="en-US" i="1" dirty="0" err="1"/>
              <a:t>viz</a:t>
            </a:r>
            <a:r>
              <a:rPr lang="en-US" i="1" dirty="0"/>
              <a:t>: Legislative, Executive and Judicial, which shall remain forever separate and distinct</a:t>
            </a:r>
            <a:r>
              <a:rPr lang="en-US" i="1" dirty="0" smtClean="0"/>
              <a:t>.</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76260" y="2667000"/>
            <a:ext cx="4157680" cy="3124200"/>
          </a:xfrm>
        </p:spPr>
      </p:pic>
    </p:spTree>
    <p:extLst>
      <p:ext uri="{BB962C8B-B14F-4D97-AF65-F5344CB8AC3E}">
        <p14:creationId xmlns:p14="http://schemas.microsoft.com/office/powerpoint/2010/main" val="2394810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CHARACTERISTICS OF MAJOR ERAS IN TEXAS HISTORY</a:t>
            </a:r>
            <a:endParaRPr lang="en-US" dirty="0"/>
          </a:p>
        </p:txBody>
      </p:sp>
      <p:sp>
        <p:nvSpPr>
          <p:cNvPr id="3" name="Content Placeholder 2"/>
          <p:cNvSpPr>
            <a:spLocks noGrp="1"/>
          </p:cNvSpPr>
          <p:nvPr>
            <p:ph sz="half" idx="1"/>
          </p:nvPr>
        </p:nvSpPr>
        <p:spPr>
          <a:xfrm>
            <a:off x="1484312" y="2667000"/>
            <a:ext cx="4895056" cy="3124200"/>
          </a:xfrm>
        </p:spPr>
        <p:txBody>
          <a:bodyPr>
            <a:normAutofit/>
          </a:bodyPr>
          <a:lstStyle/>
          <a:p>
            <a:r>
              <a:rPr lang="en-US" dirty="0"/>
              <a:t>Revolution and </a:t>
            </a:r>
            <a:r>
              <a:rPr lang="en-US" dirty="0" smtClean="0"/>
              <a:t>Republic</a:t>
            </a:r>
          </a:p>
          <a:p>
            <a:pPr lvl="1"/>
            <a:r>
              <a:rPr lang="en-US" dirty="0"/>
              <a:t>Declaration of Independence (March 2, 1836)</a:t>
            </a:r>
          </a:p>
          <a:p>
            <a:pPr lvl="1"/>
            <a:r>
              <a:rPr lang="en-US" dirty="0"/>
              <a:t>Washington-on-the-Brazos</a:t>
            </a:r>
          </a:p>
          <a:p>
            <a:pPr lvl="1"/>
            <a:r>
              <a:rPr lang="en-US" dirty="0"/>
              <a:t>Battle of the Alamo – “Remember the Alamo” (March 6, 1836)</a:t>
            </a:r>
          </a:p>
          <a:p>
            <a:pPr lvl="1"/>
            <a:r>
              <a:rPr lang="en-US" dirty="0"/>
              <a:t>Fannin’s Surrender at Goliad (March 27, 1836)</a:t>
            </a:r>
          </a:p>
          <a:p>
            <a:pPr lvl="1"/>
            <a:r>
              <a:rPr lang="en-US" dirty="0"/>
              <a:t>Battle of Coleto Creek (March 19-20, 1836)</a:t>
            </a:r>
          </a:p>
          <a:p>
            <a:pPr lvl="1"/>
            <a:r>
              <a:rPr lang="en-US" dirty="0"/>
              <a:t>Battle of San Jacinto (April 21,1836)</a:t>
            </a:r>
          </a:p>
          <a:p>
            <a:endParaRPr lang="en-US" dirty="0" smtClean="0"/>
          </a:p>
          <a:p>
            <a:pPr lvl="1"/>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92328" y="2230125"/>
            <a:ext cx="4847891" cy="4089591"/>
          </a:xfrm>
        </p:spPr>
      </p:pic>
    </p:spTree>
    <p:extLst>
      <p:ext uri="{BB962C8B-B14F-4D97-AF65-F5344CB8AC3E}">
        <p14:creationId xmlns:p14="http://schemas.microsoft.com/office/powerpoint/2010/main" val="4250765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THE TEXAS CONSTITUTION REFLECTS THE PRINCIPLES OF LIMITED GOVERNMENT</a:t>
            </a:r>
          </a:p>
        </p:txBody>
      </p:sp>
      <p:sp>
        <p:nvSpPr>
          <p:cNvPr id="3" name="Content Placeholder 2"/>
          <p:cNvSpPr>
            <a:spLocks noGrp="1"/>
          </p:cNvSpPr>
          <p:nvPr>
            <p:ph sz="half" idx="1"/>
          </p:nvPr>
        </p:nvSpPr>
        <p:spPr/>
        <p:txBody>
          <a:bodyPr>
            <a:normAutofit/>
          </a:bodyPr>
          <a:lstStyle/>
          <a:p>
            <a:endParaRPr lang="en-US" dirty="0"/>
          </a:p>
          <a:p>
            <a:pPr lvl="1"/>
            <a:r>
              <a:rPr lang="en-US" dirty="0"/>
              <a:t>Popular Sovereignty – a government in which the people rule; a system in which the residents vote to decide an issue</a:t>
            </a:r>
          </a:p>
          <a:p>
            <a:r>
              <a:rPr lang="en-US" i="1" dirty="0"/>
              <a:t>General Provisions SEC. 1. Laws shall be made to exclude from office, from the right of suffrage, and from serving on juries, those who shall hereafter be convicted of bribery, perjury, or other high crimes and misdemeanors</a:t>
            </a:r>
            <a:r>
              <a:rPr lang="en-US" i="1" dirty="0" smtClean="0"/>
              <a:t>.</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72299" y="3214687"/>
            <a:ext cx="3435351" cy="2576513"/>
          </a:xfrm>
        </p:spPr>
      </p:pic>
    </p:spTree>
    <p:extLst>
      <p:ext uri="{BB962C8B-B14F-4D97-AF65-F5344CB8AC3E}">
        <p14:creationId xmlns:p14="http://schemas.microsoft.com/office/powerpoint/2010/main" val="12155360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THE TEXAS CONSTITUTION REFLECTS THE PRINCIPLES OF LIMITED GOVERNMENT</a:t>
            </a:r>
          </a:p>
        </p:txBody>
      </p:sp>
      <p:sp>
        <p:nvSpPr>
          <p:cNvPr id="3" name="Content Placeholder 2"/>
          <p:cNvSpPr>
            <a:spLocks noGrp="1"/>
          </p:cNvSpPr>
          <p:nvPr>
            <p:ph sz="half" idx="1"/>
          </p:nvPr>
        </p:nvSpPr>
        <p:spPr/>
        <p:txBody>
          <a:bodyPr>
            <a:normAutofit/>
          </a:bodyPr>
          <a:lstStyle/>
          <a:p>
            <a:endParaRPr lang="en-US" dirty="0"/>
          </a:p>
          <a:p>
            <a:pPr lvl="1"/>
            <a:r>
              <a:rPr lang="en-US" dirty="0"/>
              <a:t>Individual Rights – a personal liberty and privilege guaranteed to U.S. citizens by the Bill of Rights</a:t>
            </a:r>
          </a:p>
          <a:p>
            <a:r>
              <a:rPr lang="en-US" i="1" dirty="0"/>
              <a:t>Declaration of Rights First. All men, when they form a social compact, have equal rights, and no man or set of men are entitled to exclusive public privileges or emoluments from the community</a:t>
            </a:r>
            <a:endParaRPr lang="en-US" dirty="0"/>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74558" y="2915728"/>
            <a:ext cx="4013884" cy="2875472"/>
          </a:xfrm>
        </p:spPr>
      </p:pic>
    </p:spTree>
    <p:extLst>
      <p:ext uri="{BB962C8B-B14F-4D97-AF65-F5344CB8AC3E}">
        <p14:creationId xmlns:p14="http://schemas.microsoft.com/office/powerpoint/2010/main" val="4283947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CHARACTERISTICS OF MAJOR ERAS IN TEXAS HISTORY</a:t>
            </a:r>
            <a:endParaRPr lang="en-US" dirty="0"/>
          </a:p>
        </p:txBody>
      </p:sp>
      <p:sp>
        <p:nvSpPr>
          <p:cNvPr id="3" name="Content Placeholder 2"/>
          <p:cNvSpPr>
            <a:spLocks noGrp="1"/>
          </p:cNvSpPr>
          <p:nvPr>
            <p:ph sz="half" idx="1"/>
          </p:nvPr>
        </p:nvSpPr>
        <p:spPr/>
        <p:txBody>
          <a:bodyPr/>
          <a:lstStyle/>
          <a:p>
            <a:r>
              <a:rPr lang="en-US" dirty="0"/>
              <a:t>Revolution and </a:t>
            </a:r>
            <a:r>
              <a:rPr lang="en-US" dirty="0" smtClean="0"/>
              <a:t>Republic</a:t>
            </a:r>
          </a:p>
          <a:p>
            <a:pPr lvl="1"/>
            <a:r>
              <a:rPr lang="en-US" dirty="0"/>
              <a:t>William B. Travis</a:t>
            </a:r>
          </a:p>
          <a:p>
            <a:pPr lvl="1"/>
            <a:r>
              <a:rPr lang="en-US" dirty="0"/>
              <a:t>James Bowie</a:t>
            </a:r>
          </a:p>
          <a:p>
            <a:pPr lvl="1"/>
            <a:r>
              <a:rPr lang="en-US" dirty="0"/>
              <a:t>Sam Houston</a:t>
            </a:r>
          </a:p>
          <a:p>
            <a:pPr lvl="1"/>
            <a:r>
              <a:rPr lang="en-US" dirty="0"/>
              <a:t>Santa Anna</a:t>
            </a:r>
          </a:p>
          <a:p>
            <a:pPr lvl="1"/>
            <a:r>
              <a:rPr lang="en-US" dirty="0"/>
              <a:t>George Childress</a:t>
            </a:r>
          </a:p>
          <a:p>
            <a:pPr lvl="1"/>
            <a:r>
              <a:rPr lang="en-US" dirty="0"/>
              <a:t>Lorenzo de Zavala</a:t>
            </a:r>
          </a:p>
          <a:p>
            <a:pPr lvl="1"/>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71539" y="2527299"/>
            <a:ext cx="5702861" cy="3263901"/>
          </a:xfrm>
        </p:spPr>
      </p:pic>
    </p:spTree>
    <p:extLst>
      <p:ext uri="{BB962C8B-B14F-4D97-AF65-F5344CB8AC3E}">
        <p14:creationId xmlns:p14="http://schemas.microsoft.com/office/powerpoint/2010/main" val="1104848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Texas Republic – (1836-1845)</a:t>
            </a:r>
            <a:endParaRPr lang="en-US" dirty="0"/>
          </a:p>
        </p:txBody>
      </p:sp>
      <p:sp>
        <p:nvSpPr>
          <p:cNvPr id="3" name="Content Placeholder 2"/>
          <p:cNvSpPr>
            <a:spLocks noGrp="1"/>
          </p:cNvSpPr>
          <p:nvPr>
            <p:ph sz="half" idx="1"/>
          </p:nvPr>
        </p:nvSpPr>
        <p:spPr/>
        <p:txBody>
          <a:bodyPr>
            <a:normAutofit lnSpcReduction="10000"/>
          </a:bodyPr>
          <a:lstStyle/>
          <a:p>
            <a:r>
              <a:rPr lang="en-US" dirty="0"/>
              <a:t>Influenced by the United States government</a:t>
            </a:r>
          </a:p>
          <a:p>
            <a:r>
              <a:rPr lang="en-US" dirty="0"/>
              <a:t>Sam Houston</a:t>
            </a:r>
          </a:p>
          <a:p>
            <a:r>
              <a:rPr lang="en-US" dirty="0"/>
              <a:t>Mirabeau Lamar</a:t>
            </a:r>
          </a:p>
          <a:p>
            <a:r>
              <a:rPr lang="en-US" dirty="0"/>
              <a:t>Anson Jones</a:t>
            </a:r>
          </a:p>
          <a:p>
            <a:r>
              <a:rPr lang="en-US" dirty="0"/>
              <a:t>Recognition as a nation</a:t>
            </a:r>
          </a:p>
          <a:p>
            <a:r>
              <a:rPr lang="en-US" dirty="0"/>
              <a:t>Conflict with  American Indians</a:t>
            </a:r>
          </a:p>
          <a:p>
            <a:r>
              <a:rPr lang="en-US" dirty="0"/>
              <a:t>Border disputes with Mexico</a:t>
            </a:r>
          </a:p>
          <a:p>
            <a:r>
              <a:rPr lang="en-US" dirty="0"/>
              <a:t>Debt and lack of </a:t>
            </a:r>
            <a:r>
              <a:rPr lang="en-US" dirty="0" smtClean="0"/>
              <a:t>capital</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09759" y="2199670"/>
            <a:ext cx="3414072" cy="4203512"/>
          </a:xfrm>
        </p:spPr>
      </p:pic>
    </p:spTree>
    <p:extLst>
      <p:ext uri="{BB962C8B-B14F-4D97-AF65-F5344CB8AC3E}">
        <p14:creationId xmlns:p14="http://schemas.microsoft.com/office/powerpoint/2010/main" val="1951801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ABSOLUTE AND RELATIVE CHRONOLOGY THROUGH SEQUENCING SIGNIFICANT INDIVIDUALS, EVENTS, AND TIME PERIODS</a:t>
            </a:r>
            <a:endParaRPr lang="en-US" dirty="0"/>
          </a:p>
        </p:txBody>
      </p:sp>
      <p:sp>
        <p:nvSpPr>
          <p:cNvPr id="3" name="Content Placeholder 2"/>
          <p:cNvSpPr>
            <a:spLocks noGrp="1"/>
          </p:cNvSpPr>
          <p:nvPr>
            <p:ph sz="half" idx="1"/>
          </p:nvPr>
        </p:nvSpPr>
        <p:spPr/>
        <p:txBody>
          <a:bodyPr/>
          <a:lstStyle/>
          <a:p>
            <a:r>
              <a:rPr lang="en-US" dirty="0"/>
              <a:t>Revolution and Republic – Examples of dates that can be used to identify absolute and relative chronology for this era include</a:t>
            </a:r>
            <a:r>
              <a:rPr lang="en-US" dirty="0" smtClean="0"/>
              <a:t>:</a:t>
            </a:r>
          </a:p>
          <a:p>
            <a:pPr lvl="1"/>
            <a:r>
              <a:rPr lang="en-US" dirty="0" smtClean="0"/>
              <a:t>Your Birthday= Absolute</a:t>
            </a:r>
          </a:p>
          <a:p>
            <a:pPr lvl="1"/>
            <a:r>
              <a:rPr lang="en-US" dirty="0" smtClean="0"/>
              <a:t>I am Older than my students= Relative</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13276" y="2524383"/>
            <a:ext cx="3213400" cy="4075531"/>
          </a:xfrm>
        </p:spPr>
      </p:pic>
    </p:spTree>
    <p:extLst>
      <p:ext uri="{BB962C8B-B14F-4D97-AF65-F5344CB8AC3E}">
        <p14:creationId xmlns:p14="http://schemas.microsoft.com/office/powerpoint/2010/main" val="4049913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Texas Revolution</a:t>
            </a:r>
            <a:endParaRPr lang="en-US" dirty="0"/>
          </a:p>
        </p:txBody>
      </p:sp>
      <p:sp>
        <p:nvSpPr>
          <p:cNvPr id="3" name="Content Placeholder 2"/>
          <p:cNvSpPr>
            <a:spLocks noGrp="1"/>
          </p:cNvSpPr>
          <p:nvPr>
            <p:ph sz="half" idx="1"/>
          </p:nvPr>
        </p:nvSpPr>
        <p:spPr/>
        <p:txBody>
          <a:bodyPr/>
          <a:lstStyle/>
          <a:p>
            <a:r>
              <a:rPr lang="en-US" dirty="0"/>
              <a:t>1824 – Mexican Constitution of 1824</a:t>
            </a:r>
          </a:p>
          <a:p>
            <a:r>
              <a:rPr lang="en-US" dirty="0"/>
              <a:t>1828 – </a:t>
            </a:r>
            <a:r>
              <a:rPr lang="en-US" dirty="0" err="1"/>
              <a:t>Mier</a:t>
            </a:r>
            <a:r>
              <a:rPr lang="en-US" dirty="0"/>
              <a:t> y </a:t>
            </a:r>
            <a:r>
              <a:rPr lang="en-US" dirty="0" err="1"/>
              <a:t>Teran</a:t>
            </a:r>
            <a:r>
              <a:rPr lang="en-US" dirty="0"/>
              <a:t> Report</a:t>
            </a:r>
          </a:p>
          <a:p>
            <a:r>
              <a:rPr lang="en-US" dirty="0"/>
              <a:t>April 6, 1830 – Law of April 6</a:t>
            </a:r>
          </a:p>
          <a:p>
            <a:r>
              <a:rPr lang="en-US" dirty="0"/>
              <a:t>1832 – Turtle Bayou Resolution</a:t>
            </a:r>
          </a:p>
          <a:p>
            <a:r>
              <a:rPr lang="en-US" dirty="0"/>
              <a:t>January 1834 – Austin’s Arrest</a:t>
            </a:r>
          </a:p>
          <a:p>
            <a:r>
              <a:rPr lang="en-US" dirty="0"/>
              <a:t>1835- Battle of </a:t>
            </a:r>
            <a:r>
              <a:rPr lang="en-US" dirty="0" smtClean="0"/>
              <a:t>Gonzales</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481732" y="2941608"/>
            <a:ext cx="6021293" cy="2441275"/>
          </a:xfrm>
        </p:spPr>
      </p:pic>
    </p:spTree>
    <p:extLst>
      <p:ext uri="{BB962C8B-B14F-4D97-AF65-F5344CB8AC3E}">
        <p14:creationId xmlns:p14="http://schemas.microsoft.com/office/powerpoint/2010/main" val="3975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Texas Revolution</a:t>
            </a:r>
            <a:endParaRPr lang="en-US" dirty="0"/>
          </a:p>
        </p:txBody>
      </p:sp>
      <p:sp>
        <p:nvSpPr>
          <p:cNvPr id="3" name="Content Placeholder 2"/>
          <p:cNvSpPr>
            <a:spLocks noGrp="1"/>
          </p:cNvSpPr>
          <p:nvPr>
            <p:ph sz="half" idx="1"/>
          </p:nvPr>
        </p:nvSpPr>
        <p:spPr/>
        <p:txBody>
          <a:bodyPr/>
          <a:lstStyle/>
          <a:p>
            <a:r>
              <a:rPr lang="en-US" dirty="0"/>
              <a:t>March 2, 1836 Declaration of Independence</a:t>
            </a:r>
          </a:p>
          <a:p>
            <a:r>
              <a:rPr lang="en-US" dirty="0"/>
              <a:t>February 23 – March 6, 1836 Battle of the Alamo</a:t>
            </a:r>
          </a:p>
          <a:p>
            <a:r>
              <a:rPr lang="en-US" dirty="0"/>
              <a:t>March 6, 1836 Fall of the Alamo</a:t>
            </a:r>
          </a:p>
          <a:p>
            <a:r>
              <a:rPr lang="en-US" dirty="0"/>
              <a:t>March 27, 1836 – Mass Execution of men at Goliad</a:t>
            </a:r>
          </a:p>
          <a:p>
            <a:r>
              <a:rPr lang="en-US" dirty="0"/>
              <a:t>April 21, 1836 Battle of San Jacinto</a:t>
            </a:r>
          </a:p>
          <a:p>
            <a:r>
              <a:rPr lang="en-US" dirty="0"/>
              <a:t>May 1836 Treaties of </a:t>
            </a:r>
            <a:r>
              <a:rPr lang="en-US" dirty="0" smtClean="0"/>
              <a:t>Velasco</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83274" y="2666999"/>
            <a:ext cx="5419752" cy="3035061"/>
          </a:xfrm>
        </p:spPr>
      </p:pic>
    </p:spTree>
    <p:extLst>
      <p:ext uri="{BB962C8B-B14F-4D97-AF65-F5344CB8AC3E}">
        <p14:creationId xmlns:p14="http://schemas.microsoft.com/office/powerpoint/2010/main" val="33322389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177</TotalTime>
  <Words>3229</Words>
  <Application>Microsoft Office PowerPoint</Application>
  <PresentationFormat>Widescreen</PresentationFormat>
  <Paragraphs>239</Paragraphs>
  <Slides>41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41</vt:i4>
      </vt:variant>
    </vt:vector>
  </HeadingPairs>
  <TitlesOfParts>
    <vt:vector size="44" baseType="lpstr">
      <vt:lpstr>Arial</vt:lpstr>
      <vt:lpstr>Corbel</vt:lpstr>
      <vt:lpstr>Parallax</vt:lpstr>
      <vt:lpstr>Unit 06:  Revolution and Republic</vt:lpstr>
      <vt:lpstr>WHY HISTORIANS DIVIDE THE PAST INTO ERAS</vt:lpstr>
      <vt:lpstr>DEFINING CHARACTERISTICS OF MAJOR ERAS IN TEXAS HISTORY</vt:lpstr>
      <vt:lpstr>DEFINING CHARACTERISTICS OF MAJOR ERAS IN TEXAS HISTORY</vt:lpstr>
      <vt:lpstr>DEFINING CHARACTERISTICS OF MAJOR ERAS IN TEXAS HISTORY</vt:lpstr>
      <vt:lpstr>Texas Republic – (1836-1845)</vt:lpstr>
      <vt:lpstr>ABSOLUTE AND RELATIVE CHRONOLOGY THROUGH SEQUENCING SIGNIFICANT INDIVIDUALS, EVENTS, AND TIME PERIODS</vt:lpstr>
      <vt:lpstr>Texas Revolution</vt:lpstr>
      <vt:lpstr>Texas Revolution</vt:lpstr>
      <vt:lpstr>Texas Republic</vt:lpstr>
      <vt:lpstr>SIGNIFICANCE OF DATES</vt:lpstr>
      <vt:lpstr>DEVELOPMENT OF EVENTS THAT LED TO THE TEXAS REVOLUTION</vt:lpstr>
      <vt:lpstr>DEVELOPMENT OF EVENTS THAT LED TO THE TEXAS REVOLUTION</vt:lpstr>
      <vt:lpstr>ROLES PLAYED BY SIGNIFICANT INDIVIDUALS DURING THE TEXAS REVOLUTION</vt:lpstr>
      <vt:lpstr>ROLES PLAYED BY SIGNIFICANT INDIVIDUALS DURING THE TEXAS REVOLUTION</vt:lpstr>
      <vt:lpstr>ISSUES SURROUNDING SIGNIFICANT EVENTS OF THE TEXAS REVOLUTION</vt:lpstr>
      <vt:lpstr>ISSUES SURROUNDING SIGNIFICANT EVENTS OF THE TEXAS REVOLUTION</vt:lpstr>
      <vt:lpstr>ISSUES SURROUNDING SIGNIFICANT EVENTS OF THE TEXAS REVOLUTION</vt:lpstr>
      <vt:lpstr>ISSUES SURROUNDING SIGNIFICANT EVENTS OF THE TEXAS REVOLUTION</vt:lpstr>
      <vt:lpstr>HOW THE ESTABLISHMENT OF THE REPUBLIC OF TEXAS BROUGHT CIVIL, POLITICAL, AND RELIGIOUS FREEDOM TO TEXAS</vt:lpstr>
      <vt:lpstr>INDIVIDUALS, EVENTS, AND ISSUES DURING THE ADMINISTRATIONS OF REPUBLIC OF TEXAS PRESIDENTS HOUSTON, LAMAR, AND JONES</vt:lpstr>
      <vt:lpstr>INDIVIDUALS, EVENTS, AND ISSUES DURING THE ADMINISTRATIONS OF REPUBLIC OF TEXAS PRESIDENTS HOUSTON, LAMAR, AND JONES</vt:lpstr>
      <vt:lpstr>INDIVIDUALS, EVENTS, AND ISSUES DURING THE ADMINISTRATIONS OF REPUBLIC OF TEXAS PRESIDENTS HOUSTON, LAMAR, AND JONES</vt:lpstr>
      <vt:lpstr>INDIVIDUALS, EVENTS, AND ISSUES DURING THE ADMINISTRATIONS OF REPUBLIC OF TEXAS PRESIDENTS HOUSTON, LAMAR, AND JONES</vt:lpstr>
      <vt:lpstr>INDIVIDUALS, EVENTS, AND ISSUES DURING THE ADMINISTRATIONS OF REPUBLIC OF TEXAS PRESIDENTS HOUSTON, LAMAR, AND JONES</vt:lpstr>
      <vt:lpstr>INDIVIDUALS, EVENTS, AND ISSUES DURING THE ADMINISTRATIONS OF REPUBLIC OF TEXAS PRESIDENTS HOUSTON, LAMAR, AND JONES</vt:lpstr>
      <vt:lpstr>INDIVIDUALS, EVENTS, AND ISSUES DURING THE ADMINISTRATIONS OF REPUBLIC OF TEXAS PRESIDENTS HOUSTON, LAMAR, AND JONES</vt:lpstr>
      <vt:lpstr>INDIVIDUALS, EVENTS, AND ISSUES DURING THE ADMINISTRATIONS OF REPUBLIC OF TEXAS PRESIDENTS HOUSTON, LAMAR, AND JONES</vt:lpstr>
      <vt:lpstr>INDIVIDUALS, EVENTS, AND ISSUES DURING THE ADMINISTRATIONS OF REPUBLIC OF TEXAS PRESIDENTS HOUSTON, LAMAR, AND JONES</vt:lpstr>
      <vt:lpstr>INDIVIDUALS, EVENTS, AND ISSUES DURING THE ADMINISTRATIONS OF REPUBLIC OF TEXAS PRESIDENTS HOUSTON, LAMAR, AND JONES</vt:lpstr>
      <vt:lpstr>INDIVIDUALS, EVENTS, AND ISSUES DURING THE ADMINISTRATIONS OF REPUBLIC OF TEXAS PRESIDENTS HOUSTON, LAMAR, AND JONES</vt:lpstr>
      <vt:lpstr>INDIVIDUALS, EVENTS, AND ISSUES DURING THE ADMINISTRATIONS OF REPUBLIC OF TEXAS PRESIDENTS HOUSTON, LAMAR, AND JONES</vt:lpstr>
      <vt:lpstr>INDIVIDUALS, EVENTS, AND ISSUES DURING THE ADMINISTRATIONS OF REPUBLIC OF TEXAS PRESIDENTS HOUSTON, LAMAR, AND JONES</vt:lpstr>
      <vt:lpstr>EFFECTS OF PHYSICAL AND HUMAN FACTORS ON MAJOR EVENTS IN TEXAS</vt:lpstr>
      <vt:lpstr>HOW THE TEXAS CONSTITUTION REFLECTS THE PRINCIPLES OF LIMITED GOVERNMENT</vt:lpstr>
      <vt:lpstr>HOW THE TEXAS CONSTITUTION REFLECTS THE PRINCIPLES OF LIMITED GOVERNMENT</vt:lpstr>
      <vt:lpstr>HOW THE TEXAS CONSTITUTION REFLECTS THE PRINCIPLES OF LIMITED GOVERNMENT</vt:lpstr>
      <vt:lpstr>HOW THE TEXAS CONSTITUTION REFLECTS THE PRINCIPLES OF LIMITED GOVERNMENT</vt:lpstr>
      <vt:lpstr>HOW THE TEXAS CONSTITUTION REFLECTS THE PRINCIPLES OF LIMITED GOVERNMENT</vt:lpstr>
      <vt:lpstr>HOW THE TEXAS CONSTITUTION REFLECTS THE PRINCIPLES OF LIMITED GOVERNMENT</vt:lpstr>
      <vt:lpstr>HOW THE TEXAS CONSTITUTION REFLECTS THE PRINCIPLES OF LIMITED GOVERNMENT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06:  Revolution and Republic</dc:title>
  <dc:creator>Michael Cassady</dc:creator>
  <cp:lastModifiedBy>Michael Cassady</cp:lastModifiedBy>
  <cp:revision>18</cp:revision>
  <dcterms:created xsi:type="dcterms:W3CDTF">2014-12-08T02:17:01Z</dcterms:created>
  <dcterms:modified xsi:type="dcterms:W3CDTF">2014-12-08T05:14:17Z</dcterms:modified>
</cp:coreProperties>
</file>