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F85ED2-B84B-4C34-A43F-A8ED58A3FA27}"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411129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296389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462578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777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1318642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F85ED2-B84B-4C34-A43F-A8ED58A3FA27}"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244674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F85ED2-B84B-4C34-A43F-A8ED58A3FA27}"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366240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F85ED2-B84B-4C34-A43F-A8ED58A3FA27}"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4210928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F85ED2-B84B-4C34-A43F-A8ED58A3FA27}"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5032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F85ED2-B84B-4C34-A43F-A8ED58A3FA27}"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3540119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85ED2-B84B-4C34-A43F-A8ED58A3FA27}"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376516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185756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F85ED2-B84B-4C34-A43F-A8ED58A3FA27}"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46898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F85ED2-B84B-4C34-A43F-A8ED58A3FA27}"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63583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85ED2-B84B-4C34-A43F-A8ED58A3FA27}"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3734305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913982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85ED2-B84B-4C34-A43F-A8ED58A3FA27}"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9D7C0-CC21-477F-BF29-4F678F2E4310}" type="slidenum">
              <a:rPr lang="en-US" smtClean="0"/>
              <a:t>‹#›</a:t>
            </a:fld>
            <a:endParaRPr lang="en-US"/>
          </a:p>
        </p:txBody>
      </p:sp>
    </p:spTree>
    <p:extLst>
      <p:ext uri="{BB962C8B-B14F-4D97-AF65-F5344CB8AC3E}">
        <p14:creationId xmlns:p14="http://schemas.microsoft.com/office/powerpoint/2010/main" val="1424833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3F85ED2-B84B-4C34-A43F-A8ED58A3FA27}" type="datetimeFigureOut">
              <a:rPr lang="en-US" smtClean="0"/>
              <a:t>10/28/2014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AB9D7C0-CC21-477F-BF29-4F678F2E4310}" type="slidenum">
              <a:rPr lang="en-US" smtClean="0"/>
              <a:t>‹#›</a:t>
            </a:fld>
            <a:endParaRPr lang="en-US"/>
          </a:p>
        </p:txBody>
      </p:sp>
    </p:spTree>
    <p:extLst>
      <p:ext uri="{BB962C8B-B14F-4D97-AF65-F5344CB8AC3E}">
        <p14:creationId xmlns:p14="http://schemas.microsoft.com/office/powerpoint/2010/main" val="7390428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4</a:t>
            </a:r>
            <a:endParaRPr lang="en-US" dirty="0"/>
          </a:p>
        </p:txBody>
      </p:sp>
      <p:sp>
        <p:nvSpPr>
          <p:cNvPr id="3" name="Subtitle 2"/>
          <p:cNvSpPr>
            <a:spLocks noGrp="1"/>
          </p:cNvSpPr>
          <p:nvPr>
            <p:ph type="subTitle" idx="1"/>
          </p:nvPr>
        </p:nvSpPr>
        <p:spPr/>
        <p:txBody>
          <a:bodyPr/>
          <a:lstStyle/>
          <a:p>
            <a:r>
              <a:rPr lang="en-US" dirty="0" smtClean="0"/>
              <a:t>Spanish Colonial</a:t>
            </a:r>
            <a:endParaRPr lang="en-US" dirty="0"/>
          </a:p>
        </p:txBody>
      </p:sp>
    </p:spTree>
    <p:extLst>
      <p:ext uri="{BB962C8B-B14F-4D97-AF65-F5344CB8AC3E}">
        <p14:creationId xmlns:p14="http://schemas.microsoft.com/office/powerpoint/2010/main" val="139972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SPANISH INFLUENCE AND THE INFLUENCE OF OTHER CULTURES ON </a:t>
            </a:r>
            <a:r>
              <a:rPr lang="en-US" dirty="0" smtClean="0"/>
              <a:t>TEXAS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Place names</a:t>
            </a:r>
          </a:p>
          <a:p>
            <a:pPr lvl="1"/>
            <a:r>
              <a:rPr lang="en-US" dirty="0"/>
              <a:t>Amarillo – in Spanish it means yellow. This was the color of the soil of the area and the beautiful wildflowers. Named by early settlers in this area</a:t>
            </a:r>
          </a:p>
          <a:p>
            <a:pPr lvl="1"/>
            <a:r>
              <a:rPr lang="en-US" dirty="0"/>
              <a:t>Rio Grande – in Spanish it means “Big River”</a:t>
            </a:r>
          </a:p>
          <a:p>
            <a:pPr lvl="1"/>
            <a:r>
              <a:rPr lang="en-US" dirty="0"/>
              <a:t>Most Texas rivers and landforms</a:t>
            </a:r>
          </a:p>
          <a:p>
            <a:r>
              <a:rPr lang="en-US" dirty="0"/>
              <a:t>Vocabulary</a:t>
            </a:r>
          </a:p>
          <a:p>
            <a:pPr lvl="1"/>
            <a:r>
              <a:rPr lang="en-US" dirty="0"/>
              <a:t>Vaquero – Spanish word for cowboy</a:t>
            </a:r>
          </a:p>
          <a:p>
            <a:pPr lvl="1"/>
            <a:r>
              <a:rPr lang="en-US" dirty="0"/>
              <a:t>Rodeo – a sport that is based on the skills of cowboys or vaqueros</a:t>
            </a:r>
          </a:p>
          <a:p>
            <a:r>
              <a:rPr lang="en-US" dirty="0"/>
              <a:t>Religion</a:t>
            </a:r>
          </a:p>
          <a:p>
            <a:pPr lvl="1"/>
            <a:r>
              <a:rPr lang="en-US" dirty="0"/>
              <a:t>Roman </a:t>
            </a:r>
            <a:r>
              <a:rPr lang="en-US" dirty="0" smtClean="0"/>
              <a:t>Catholic</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962519">
            <a:off x="6299595" y="2115868"/>
            <a:ext cx="3383010" cy="252304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4350">
            <a:off x="7744598" y="4444232"/>
            <a:ext cx="3320106" cy="2213404"/>
          </a:xfrm>
          <a:prstGeom prst="rect">
            <a:avLst/>
          </a:prstGeom>
        </p:spPr>
      </p:pic>
    </p:spTree>
    <p:extLst>
      <p:ext uri="{BB962C8B-B14F-4D97-AF65-F5344CB8AC3E}">
        <p14:creationId xmlns:p14="http://schemas.microsoft.com/office/powerpoint/2010/main" val="191379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SPANISH INFLUENCE AND THE INFLUENCE OF OTHER CULTURES ON TEXAS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Architecture</a:t>
            </a:r>
          </a:p>
          <a:p>
            <a:pPr lvl="1"/>
            <a:r>
              <a:rPr lang="en-US" dirty="0"/>
              <a:t>Home – hacienda</a:t>
            </a:r>
          </a:p>
          <a:p>
            <a:pPr lvl="1"/>
            <a:r>
              <a:rPr lang="en-US" dirty="0"/>
              <a:t>Presidio – fort</a:t>
            </a:r>
          </a:p>
          <a:p>
            <a:pPr lvl="1"/>
            <a:r>
              <a:rPr lang="en-US" dirty="0" err="1"/>
              <a:t>Aceqias</a:t>
            </a:r>
            <a:r>
              <a:rPr lang="en-US" dirty="0"/>
              <a:t> – wells (aquifer)</a:t>
            </a:r>
          </a:p>
          <a:p>
            <a:pPr lvl="1"/>
            <a:r>
              <a:rPr lang="en-US" dirty="0"/>
              <a:t>Adobe – brick</a:t>
            </a:r>
          </a:p>
          <a:p>
            <a:pPr lvl="1"/>
            <a:r>
              <a:rPr lang="en-US" dirty="0"/>
              <a:t>Arch – style of architecture</a:t>
            </a:r>
          </a:p>
          <a:p>
            <a:r>
              <a:rPr lang="en-US" dirty="0"/>
              <a:t>Food</a:t>
            </a:r>
          </a:p>
          <a:p>
            <a:pPr lvl="1"/>
            <a:r>
              <a:rPr lang="en-US" dirty="0"/>
              <a:t>Tortillas – flat bread made of corn</a:t>
            </a:r>
          </a:p>
          <a:p>
            <a:pPr lvl="1"/>
            <a:r>
              <a:rPr lang="en-US" dirty="0"/>
              <a:t>Tamales – dumpling made of corn flour and meat</a:t>
            </a:r>
          </a:p>
          <a:p>
            <a:r>
              <a:rPr lang="en-US" dirty="0"/>
              <a:t>Arts</a:t>
            </a:r>
          </a:p>
          <a:p>
            <a:pPr lvl="1"/>
            <a:r>
              <a:rPr lang="en-US" dirty="0" err="1"/>
              <a:t>Corridos</a:t>
            </a:r>
            <a:r>
              <a:rPr lang="en-US" dirty="0"/>
              <a:t> – ballads</a:t>
            </a:r>
          </a:p>
          <a:p>
            <a:pPr lvl="1"/>
            <a:r>
              <a:rPr lang="en-US" dirty="0"/>
              <a:t>Frescos – mural painting found in Catholic churches</a:t>
            </a:r>
          </a:p>
          <a:p>
            <a:pPr lvl="1"/>
            <a:r>
              <a:rPr lang="en-US" dirty="0"/>
              <a:t>Tejano Music – music that originated from the cultural convergence of Spanish, German, Czech, and Polish music and </a:t>
            </a:r>
            <a:r>
              <a:rPr lang="en-US" dirty="0" smtClean="0"/>
              <a:t>instruments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1229393">
            <a:off x="4835610" y="2005117"/>
            <a:ext cx="2728784" cy="204658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0197">
            <a:off x="7268518" y="4308388"/>
            <a:ext cx="2637481" cy="19781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93971" flipH="1">
            <a:off x="9243427" y="2392803"/>
            <a:ext cx="2476843" cy="1857632"/>
          </a:xfrm>
          <a:prstGeom prst="rect">
            <a:avLst/>
          </a:prstGeom>
        </p:spPr>
      </p:pic>
    </p:spTree>
    <p:extLst>
      <p:ext uri="{BB962C8B-B14F-4D97-AF65-F5344CB8AC3E}">
        <p14:creationId xmlns:p14="http://schemas.microsoft.com/office/powerpoint/2010/main" val="96995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1000"/>
                                        <p:tgtEl>
                                          <p:spTgt spid="3">
                                            <p:txEl>
                                              <p:pRg st="12" end="12"/>
                                            </p:txEl>
                                          </p:spTgt>
                                        </p:tgtEl>
                                      </p:cBhvr>
                                    </p:animEffect>
                                    <p:anim calcmode="lin" valueType="num">
                                      <p:cBhvr>
                                        <p:cTn id="7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WHY HISTORIANS DIVIDE THE PAST INTO ERAS</a:t>
            </a:r>
            <a:endParaRPr lang="en-US" dirty="0"/>
          </a:p>
        </p:txBody>
      </p:sp>
      <p:sp>
        <p:nvSpPr>
          <p:cNvPr id="3" name="Content Placeholder 2"/>
          <p:cNvSpPr>
            <a:spLocks noGrp="1"/>
          </p:cNvSpPr>
          <p:nvPr>
            <p:ph sz="half" idx="1"/>
          </p:nvPr>
        </p:nvSpPr>
        <p:spPr/>
        <p:txBody>
          <a:bodyPr/>
          <a:lstStyle/>
          <a:p>
            <a:r>
              <a:rPr lang="en-US" altLang="en-US" dirty="0" smtClean="0"/>
              <a:t>History is divided into eras so it is easier to identify cause and effect of the great events/people in history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1840" y="2087563"/>
            <a:ext cx="4938182" cy="3703637"/>
          </a:xfrm>
        </p:spPr>
      </p:pic>
    </p:spTree>
    <p:extLst>
      <p:ext uri="{BB962C8B-B14F-4D97-AF65-F5344CB8AC3E}">
        <p14:creationId xmlns:p14="http://schemas.microsoft.com/office/powerpoint/2010/main" val="4148611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DEFINING CHARACTERISTICS OF MAJOR ERAS IN TEXAS </a:t>
            </a:r>
            <a:r>
              <a:rPr lang="en-US" dirty="0" smtClean="0"/>
              <a:t>HISTORY- Spanish Colonial</a:t>
            </a:r>
            <a:endParaRPr lang="en-US" dirty="0"/>
          </a:p>
        </p:txBody>
      </p:sp>
      <p:sp>
        <p:nvSpPr>
          <p:cNvPr id="3" name="Content Placeholder 2"/>
          <p:cNvSpPr>
            <a:spLocks noGrp="1"/>
          </p:cNvSpPr>
          <p:nvPr>
            <p:ph sz="half" idx="1"/>
          </p:nvPr>
        </p:nvSpPr>
        <p:spPr/>
        <p:txBody>
          <a:bodyPr/>
          <a:lstStyle/>
          <a:p>
            <a:r>
              <a:rPr lang="en-US" dirty="0" smtClean="0"/>
              <a:t>Roman Catholic religion</a:t>
            </a:r>
          </a:p>
          <a:p>
            <a:r>
              <a:rPr lang="en-US" dirty="0" smtClean="0"/>
              <a:t>Missions and Presidios</a:t>
            </a:r>
          </a:p>
          <a:p>
            <a:r>
              <a:rPr lang="en-US" dirty="0" smtClean="0"/>
              <a:t>Civil </a:t>
            </a:r>
            <a:r>
              <a:rPr lang="en-US" dirty="0"/>
              <a:t>Settlements</a:t>
            </a:r>
          </a:p>
          <a:p>
            <a:r>
              <a:rPr lang="en-US" dirty="0"/>
              <a:t>Canary Islanders</a:t>
            </a:r>
          </a:p>
          <a:p>
            <a:r>
              <a:rPr lang="en-US" dirty="0"/>
              <a:t>Founding of San Antonio</a:t>
            </a:r>
          </a:p>
          <a:p>
            <a:r>
              <a:rPr lang="en-US" dirty="0"/>
              <a:t>Camino </a:t>
            </a:r>
            <a:r>
              <a:rPr lang="en-US" dirty="0" err="1" smtClean="0"/>
              <a:t>Reale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94476">
            <a:off x="5779052" y="2081412"/>
            <a:ext cx="2486097" cy="177361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9337">
            <a:off x="8848553" y="3187544"/>
            <a:ext cx="2783538" cy="17419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57824">
            <a:off x="6140214" y="4472155"/>
            <a:ext cx="2446638" cy="1834979"/>
          </a:xfrm>
          <a:prstGeom prst="rect">
            <a:avLst/>
          </a:prstGeom>
        </p:spPr>
      </p:pic>
    </p:spTree>
    <p:extLst>
      <p:ext uri="{BB962C8B-B14F-4D97-AF65-F5344CB8AC3E}">
        <p14:creationId xmlns:p14="http://schemas.microsoft.com/office/powerpoint/2010/main" val="29896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ABSOLUTE AND RELATIVE CHRONOLOGY THROUGH SEQUENCING SIGNIFICANT INDIVIDUALS, EVENTS, AND TIME </a:t>
            </a:r>
            <a:r>
              <a:rPr lang="en-US" sz="2800" dirty="0" smtClean="0"/>
              <a:t>PERIODS-Spanish Colonial </a:t>
            </a:r>
            <a:endParaRPr lang="en-US" sz="2800" dirty="0"/>
          </a:p>
        </p:txBody>
      </p:sp>
      <p:sp>
        <p:nvSpPr>
          <p:cNvPr id="3" name="Content Placeholder 2"/>
          <p:cNvSpPr>
            <a:spLocks noGrp="1"/>
          </p:cNvSpPr>
          <p:nvPr>
            <p:ph sz="half" idx="1"/>
          </p:nvPr>
        </p:nvSpPr>
        <p:spPr>
          <a:xfrm>
            <a:off x="838200" y="2229279"/>
            <a:ext cx="5181600" cy="4351338"/>
          </a:xfrm>
        </p:spPr>
        <p:txBody>
          <a:bodyPr>
            <a:normAutofit/>
          </a:bodyPr>
          <a:lstStyle/>
          <a:p>
            <a:r>
              <a:rPr lang="en-US" dirty="0"/>
              <a:t>1682 – Spaniards establish the first Texas mission at Corpus Christi de la Ysleta</a:t>
            </a:r>
          </a:p>
          <a:p>
            <a:r>
              <a:rPr lang="en-US" dirty="0"/>
              <a:t>1731 – East Texas missions are moved to San Antonio</a:t>
            </a:r>
          </a:p>
          <a:p>
            <a:r>
              <a:rPr lang="en-US" dirty="0"/>
              <a:t>1718 – Founding of San Antonio</a:t>
            </a:r>
          </a:p>
          <a:p>
            <a:r>
              <a:rPr lang="en-US" dirty="0"/>
              <a:t>1782 – Mission San Jose is completed in San Antonio and other missions are built</a:t>
            </a:r>
          </a:p>
          <a:p>
            <a:r>
              <a:rPr lang="en-US" dirty="0"/>
              <a:t>1810 – Father Hidalgo’s speech encourages Mexicans, Texans, and others to fight for </a:t>
            </a:r>
            <a:r>
              <a:rPr lang="en-US" dirty="0" smtClean="0"/>
              <a:t>independence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200261">
            <a:off x="6474883" y="2111183"/>
            <a:ext cx="2466085" cy="184956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4945">
            <a:off x="6186067" y="4673684"/>
            <a:ext cx="2773301" cy="18488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3495">
            <a:off x="9141891" y="3358568"/>
            <a:ext cx="2654270" cy="1990702"/>
          </a:xfrm>
          <a:prstGeom prst="rect">
            <a:avLst/>
          </a:prstGeom>
        </p:spPr>
      </p:pic>
    </p:spTree>
    <p:extLst>
      <p:ext uri="{BB962C8B-B14F-4D97-AF65-F5344CB8AC3E}">
        <p14:creationId xmlns:p14="http://schemas.microsoft.com/office/powerpoint/2010/main" val="166749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IMPORTANT EVENTS AND ISSUES RELATED TO EUROPEAN COLONIZATION OF </a:t>
            </a:r>
            <a:r>
              <a:rPr lang="en-US" sz="3600" dirty="0" smtClean="0"/>
              <a:t>TEXAS- Spanish Colonial</a:t>
            </a:r>
            <a:endParaRPr lang="en-US" sz="3600" dirty="0"/>
          </a:p>
        </p:txBody>
      </p:sp>
      <p:sp>
        <p:nvSpPr>
          <p:cNvPr id="3" name="Content Placeholder 2"/>
          <p:cNvSpPr>
            <a:spLocks noGrp="1"/>
          </p:cNvSpPr>
          <p:nvPr>
            <p:ph sz="half" idx="1"/>
          </p:nvPr>
        </p:nvSpPr>
        <p:spPr>
          <a:xfrm>
            <a:off x="913795" y="2088319"/>
            <a:ext cx="5106004" cy="4543140"/>
          </a:xfrm>
        </p:spPr>
        <p:txBody>
          <a:bodyPr>
            <a:normAutofit fontScale="70000" lnSpcReduction="20000"/>
          </a:bodyPr>
          <a:lstStyle/>
          <a:p>
            <a:r>
              <a:rPr lang="en-US" dirty="0" smtClean="0"/>
              <a:t>The establishment of Catholic missions, towns, and ranches, and individuals</a:t>
            </a:r>
          </a:p>
          <a:p>
            <a:r>
              <a:rPr lang="en-US" dirty="0" smtClean="0"/>
              <a:t>Missions were Spain’s main way of colonizing and were expected to be self-supporting. The first missions were established in the El Paso area, then East Texas and finally in the San Antonio area. Missions were used to convert the American Indians to the Catholic faith and make loyal subjects to Spain</a:t>
            </a:r>
            <a:r>
              <a:rPr lang="en-US" dirty="0" smtClean="0"/>
              <a:t>. Native Americans </a:t>
            </a:r>
            <a:r>
              <a:rPr lang="en-US" dirty="0"/>
              <a:t>viewed the </a:t>
            </a:r>
            <a:r>
              <a:rPr lang="en-US" dirty="0" smtClean="0"/>
              <a:t>construction of </a:t>
            </a:r>
            <a:r>
              <a:rPr lang="en-US" dirty="0"/>
              <a:t>new Spanish missions with </a:t>
            </a:r>
            <a:r>
              <a:rPr lang="en-US" dirty="0" smtClean="0"/>
              <a:t>suspicion.</a:t>
            </a:r>
            <a:endParaRPr lang="en-US" dirty="0" smtClean="0"/>
          </a:p>
          <a:p>
            <a:r>
              <a:rPr lang="en-US" dirty="0" smtClean="0"/>
              <a:t>Towns – towns and settlements were built near the missions and colonists were brought in for colonies to grow and survive. The first group of colonists to establish a community was the Canary Islanders in San Antonio (1730).</a:t>
            </a:r>
          </a:p>
          <a:p>
            <a:r>
              <a:rPr lang="en-US" dirty="0" smtClean="0"/>
              <a:t>Ranches – ranching was more conducive to where missions and settlements were thriving (San Antonio). Cattle were easier to raise and protect as compared to farming.</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28459" y="2782471"/>
            <a:ext cx="2790825" cy="23145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7755">
            <a:off x="6184464" y="2162925"/>
            <a:ext cx="3047670" cy="1721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54130">
            <a:off x="6447909" y="4454302"/>
            <a:ext cx="2520779" cy="1890584"/>
          </a:xfrm>
          <a:prstGeom prst="rect">
            <a:avLst/>
          </a:prstGeom>
        </p:spPr>
      </p:pic>
    </p:spTree>
    <p:extLst>
      <p:ext uri="{BB962C8B-B14F-4D97-AF65-F5344CB8AC3E}">
        <p14:creationId xmlns:p14="http://schemas.microsoft.com/office/powerpoint/2010/main" val="82059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IMPORTANT EVENTS AND ISSUES RELATED TO EUROPEAN COLONIZATION OF TEXAS- Spanish Colonial</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Fray </a:t>
            </a:r>
            <a:r>
              <a:rPr lang="en-US" dirty="0" err="1"/>
              <a:t>Damián</a:t>
            </a:r>
            <a:r>
              <a:rPr lang="en-US" dirty="0"/>
              <a:t> </a:t>
            </a:r>
            <a:r>
              <a:rPr lang="en-US" dirty="0" err="1"/>
              <a:t>Massanet</a:t>
            </a:r>
            <a:endParaRPr lang="en-US" dirty="0"/>
          </a:p>
          <a:p>
            <a:pPr lvl="1"/>
            <a:r>
              <a:rPr lang="en-US" dirty="0"/>
              <a:t>Convinced the viceroy of New Spain to colonize East Texas and convert the Caddoes to Catholicism</a:t>
            </a:r>
          </a:p>
          <a:p>
            <a:pPr lvl="1"/>
            <a:r>
              <a:rPr lang="en-US" dirty="0"/>
              <a:t>1690 – Alonso De León and </a:t>
            </a:r>
            <a:r>
              <a:rPr lang="en-US" dirty="0" err="1"/>
              <a:t>Massanet</a:t>
            </a:r>
            <a:r>
              <a:rPr lang="en-US" dirty="0"/>
              <a:t> were sent with several priests and about 100 soldiers to colonize East Texas.</a:t>
            </a:r>
          </a:p>
          <a:p>
            <a:pPr lvl="1"/>
            <a:r>
              <a:rPr lang="en-US" dirty="0"/>
              <a:t>Resulted in many missions in East Texas even though these missions failed  </a:t>
            </a:r>
          </a:p>
          <a:p>
            <a:r>
              <a:rPr lang="en-US" dirty="0"/>
              <a:t>José de </a:t>
            </a:r>
            <a:r>
              <a:rPr lang="en-US" dirty="0" err="1"/>
              <a:t>Escandón</a:t>
            </a:r>
            <a:r>
              <a:rPr lang="en-US" dirty="0"/>
              <a:t> (1750s)</a:t>
            </a:r>
          </a:p>
          <a:p>
            <a:pPr lvl="1"/>
            <a:r>
              <a:rPr lang="en-US" dirty="0"/>
              <a:t>Military commander and governor of Nuevo Santander</a:t>
            </a:r>
          </a:p>
          <a:p>
            <a:pPr lvl="1"/>
            <a:r>
              <a:rPr lang="en-US" dirty="0"/>
              <a:t>Led Spain’s expansion effort in South Texas</a:t>
            </a:r>
          </a:p>
          <a:p>
            <a:pPr lvl="1"/>
            <a:r>
              <a:rPr lang="en-US" dirty="0"/>
              <a:t>Sent settlers, soldiers and priests to settle the lands between the Rio Grande and Nueces River establishing missions, presidios, and settlements</a:t>
            </a:r>
          </a:p>
          <a:p>
            <a:pPr lvl="1"/>
            <a:r>
              <a:rPr lang="en-US" dirty="0"/>
              <a:t>Moved La Bahia mission and presidio from the Guadalupe River to the present-day site of </a:t>
            </a:r>
            <a:r>
              <a:rPr lang="en-US" dirty="0" smtClean="0"/>
              <a:t>Goliad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320026">
            <a:off x="6308339" y="3942090"/>
            <a:ext cx="2743200" cy="16668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3971">
            <a:off x="9135696" y="3756455"/>
            <a:ext cx="2348108" cy="26041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803" y="1968843"/>
            <a:ext cx="5039753" cy="1241962"/>
          </a:xfrm>
          <a:prstGeom prst="rect">
            <a:avLst/>
          </a:prstGeom>
        </p:spPr>
      </p:pic>
    </p:spTree>
    <p:extLst>
      <p:ext uri="{BB962C8B-B14F-4D97-AF65-F5344CB8AC3E}">
        <p14:creationId xmlns:p14="http://schemas.microsoft.com/office/powerpoint/2010/main" val="34135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IMPORTANT EVENTS AND ISSUES RELATED TO EUROPEAN COLONIZATION OF TEXAS- Spanish Colonial</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Antonio </a:t>
            </a:r>
            <a:r>
              <a:rPr lang="en-US" dirty="0" err="1"/>
              <a:t>Margil</a:t>
            </a:r>
            <a:r>
              <a:rPr lang="en-US" dirty="0"/>
              <a:t> de </a:t>
            </a:r>
            <a:r>
              <a:rPr lang="en-US" dirty="0" err="1"/>
              <a:t>Jesús</a:t>
            </a:r>
            <a:r>
              <a:rPr lang="en-US" dirty="0"/>
              <a:t> (early 1700s)</a:t>
            </a:r>
          </a:p>
          <a:p>
            <a:pPr lvl="1"/>
            <a:r>
              <a:rPr lang="en-US" dirty="0"/>
              <a:t>Spanish Franciscan priest</a:t>
            </a:r>
          </a:p>
          <a:p>
            <a:pPr lvl="1"/>
            <a:r>
              <a:rPr lang="en-US" dirty="0"/>
              <a:t>Founded several missions in East Texas including </a:t>
            </a:r>
            <a:r>
              <a:rPr lang="en-US" dirty="0" err="1"/>
              <a:t>Nuestra</a:t>
            </a:r>
            <a:r>
              <a:rPr lang="en-US" dirty="0"/>
              <a:t> </a:t>
            </a:r>
            <a:r>
              <a:rPr lang="en-US" dirty="0" err="1"/>
              <a:t>Señora</a:t>
            </a:r>
            <a:r>
              <a:rPr lang="en-US" dirty="0"/>
              <a:t> de los Dolores and San Miguel de los </a:t>
            </a:r>
            <a:r>
              <a:rPr lang="en-US" dirty="0" err="1"/>
              <a:t>Adaes</a:t>
            </a:r>
            <a:endParaRPr lang="en-US" dirty="0"/>
          </a:p>
          <a:p>
            <a:pPr lvl="1"/>
            <a:r>
              <a:rPr lang="en-US" dirty="0"/>
              <a:t>Due to the problems in East Texas, he moved to San Antonio and founded San Jose y San Miguel de Aguayo, one of the five missions in San Antonio today.</a:t>
            </a:r>
          </a:p>
          <a:p>
            <a:r>
              <a:rPr lang="en-US" dirty="0"/>
              <a:t>Francisco Hidalgo (early 1700s)</a:t>
            </a:r>
          </a:p>
          <a:p>
            <a:pPr lvl="1"/>
            <a:r>
              <a:rPr lang="en-US" dirty="0"/>
              <a:t>Priest at Mission San Francisco de los </a:t>
            </a:r>
            <a:r>
              <a:rPr lang="en-US" dirty="0" err="1"/>
              <a:t>Tejas</a:t>
            </a:r>
            <a:endParaRPr lang="en-US" dirty="0"/>
          </a:p>
          <a:p>
            <a:pPr lvl="1"/>
            <a:r>
              <a:rPr lang="en-US" dirty="0"/>
              <a:t>Contacted French Catholic priests to provide religious services to the local native people when Spanish priests were not available</a:t>
            </a:r>
          </a:p>
          <a:p>
            <a:pPr lvl="1"/>
            <a:r>
              <a:rPr lang="en-US" dirty="0"/>
              <a:t>Caused Spanish to be suspicious of French </a:t>
            </a:r>
            <a:r>
              <a:rPr lang="en-US" dirty="0" smtClean="0"/>
              <a:t>colonization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77838">
            <a:off x="6346724" y="1987452"/>
            <a:ext cx="2167090" cy="275942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9485">
            <a:off x="9020433" y="3357091"/>
            <a:ext cx="2370916" cy="2912840"/>
          </a:xfrm>
          <a:prstGeom prst="rect">
            <a:avLst/>
          </a:prstGeom>
        </p:spPr>
      </p:pic>
    </p:spTree>
    <p:extLst>
      <p:ext uri="{BB962C8B-B14F-4D97-AF65-F5344CB8AC3E}">
        <p14:creationId xmlns:p14="http://schemas.microsoft.com/office/powerpoint/2010/main" val="176311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38" y="674167"/>
            <a:ext cx="10353761" cy="1326321"/>
          </a:xfrm>
        </p:spPr>
        <p:txBody>
          <a:bodyPr/>
          <a:lstStyle/>
          <a:p>
            <a:r>
              <a:rPr lang="en-US" dirty="0" smtClean="0"/>
              <a:t>Spanish Colonial</a:t>
            </a:r>
            <a:endParaRPr lang="en-US" dirty="0"/>
          </a:p>
        </p:txBody>
      </p:sp>
      <p:sp>
        <p:nvSpPr>
          <p:cNvPr id="3" name="Content Placeholder 2"/>
          <p:cNvSpPr>
            <a:spLocks noGrp="1"/>
          </p:cNvSpPr>
          <p:nvPr>
            <p:ph sz="half" idx="1"/>
          </p:nvPr>
        </p:nvSpPr>
        <p:spPr>
          <a:xfrm>
            <a:off x="299594" y="1765710"/>
            <a:ext cx="5106004" cy="4724344"/>
          </a:xfrm>
        </p:spPr>
        <p:txBody>
          <a:bodyPr>
            <a:normAutofit fontScale="85000" lnSpcReduction="10000"/>
          </a:bodyPr>
          <a:lstStyle/>
          <a:p>
            <a:r>
              <a:rPr lang="en-US" dirty="0"/>
              <a:t>How did geography affect where missions were built in Texas?</a:t>
            </a:r>
          </a:p>
          <a:p>
            <a:r>
              <a:rPr lang="en-US" dirty="0"/>
              <a:t>Why did central Texas become the area the Spanish decided to build the majority of their missions</a:t>
            </a:r>
            <a:r>
              <a:rPr lang="en-US" dirty="0" smtClean="0"/>
              <a:t>?</a:t>
            </a:r>
          </a:p>
          <a:p>
            <a:r>
              <a:rPr lang="en-US" dirty="0"/>
              <a:t>The first Spanish settlers who came </a:t>
            </a:r>
            <a:r>
              <a:rPr lang="en-US" dirty="0" smtClean="0"/>
              <a:t>to Texas </a:t>
            </a:r>
            <a:r>
              <a:rPr lang="en-US" dirty="0"/>
              <a:t>based the design of their </a:t>
            </a:r>
            <a:r>
              <a:rPr lang="en-US" dirty="0" smtClean="0"/>
              <a:t>homes and </a:t>
            </a:r>
            <a:r>
              <a:rPr lang="en-US" dirty="0"/>
              <a:t>missions primarily around what </a:t>
            </a:r>
            <a:r>
              <a:rPr lang="en-US" dirty="0" smtClean="0"/>
              <a:t>was available </a:t>
            </a:r>
            <a:r>
              <a:rPr lang="en-US" dirty="0"/>
              <a:t>for building materials and </a:t>
            </a:r>
            <a:r>
              <a:rPr lang="en-US" dirty="0" smtClean="0"/>
              <a:t>how </a:t>
            </a:r>
            <a:r>
              <a:rPr lang="pt-BR" dirty="0" smtClean="0"/>
              <a:t>much manpower was </a:t>
            </a:r>
            <a:r>
              <a:rPr lang="pt-BR" dirty="0"/>
              <a:t>a </a:t>
            </a:r>
            <a:r>
              <a:rPr lang="pt-BR" dirty="0" smtClean="0"/>
              <a:t>vailable for </a:t>
            </a:r>
            <a:r>
              <a:rPr lang="en-US" dirty="0" smtClean="0"/>
              <a:t>building</a:t>
            </a:r>
            <a:r>
              <a:rPr lang="en-US" dirty="0"/>
              <a:t>. This meant </a:t>
            </a:r>
            <a:r>
              <a:rPr lang="en-US" dirty="0" smtClean="0"/>
              <a:t>that many missions were </a:t>
            </a:r>
            <a:r>
              <a:rPr lang="en-US" dirty="0"/>
              <a:t>built from logs and stones that </a:t>
            </a:r>
            <a:r>
              <a:rPr lang="en-US" dirty="0" smtClean="0"/>
              <a:t>were easy </a:t>
            </a:r>
            <a:r>
              <a:rPr lang="en-US" dirty="0"/>
              <a:t>to find. Missions were built </a:t>
            </a:r>
            <a:r>
              <a:rPr lang="en-US" dirty="0" smtClean="0"/>
              <a:t>usually near </a:t>
            </a:r>
            <a:r>
              <a:rPr lang="en-US" dirty="0"/>
              <a:t>fresh </a:t>
            </a:r>
            <a:r>
              <a:rPr lang="en-US" dirty="0" smtClean="0"/>
              <a:t>water as </a:t>
            </a:r>
            <a:r>
              <a:rPr lang="en-US" dirty="0"/>
              <a:t>well as on good </a:t>
            </a:r>
            <a:r>
              <a:rPr lang="en-US" dirty="0" smtClean="0"/>
              <a:t>farm land</a:t>
            </a:r>
            <a:r>
              <a:rPr lang="en-US" dirty="0"/>
              <a:t>. A location on high ground </a:t>
            </a:r>
            <a:r>
              <a:rPr lang="en-US" dirty="0" smtClean="0"/>
              <a:t>would protect </a:t>
            </a:r>
            <a:r>
              <a:rPr lang="en-US" dirty="0"/>
              <a:t>from floods.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327227">
            <a:off x="8497062" y="709189"/>
            <a:ext cx="2758260" cy="275826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0273">
            <a:off x="5583814" y="3522291"/>
            <a:ext cx="3827651" cy="2909015"/>
          </a:xfrm>
          <a:prstGeom prst="rect">
            <a:avLst/>
          </a:prstGeom>
        </p:spPr>
      </p:pic>
    </p:spTree>
    <p:extLst>
      <p:ext uri="{BB962C8B-B14F-4D97-AF65-F5344CB8AC3E}">
        <p14:creationId xmlns:p14="http://schemas.microsoft.com/office/powerpoint/2010/main" val="2178192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TEXANS HAVE ADAPTED TO AND MODIFIED THE </a:t>
            </a:r>
            <a:r>
              <a:rPr lang="en-US" dirty="0" smtClean="0"/>
              <a:t>ENVIRONMENT- Spanish Colonial</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Colonial homes – built from timber and rocks</a:t>
            </a:r>
          </a:p>
          <a:p>
            <a:r>
              <a:rPr lang="en-US" dirty="0"/>
              <a:t>Dog Run homes – built with a breezeway for shade and to catch the breeze</a:t>
            </a:r>
          </a:p>
          <a:p>
            <a:r>
              <a:rPr lang="en-US" dirty="0"/>
              <a:t>Home furnishing – made from natural resources in the area</a:t>
            </a:r>
          </a:p>
          <a:p>
            <a:r>
              <a:rPr lang="en-US" dirty="0"/>
              <a:t>Buckskin clothes – made from deer hide</a:t>
            </a:r>
          </a:p>
          <a:p>
            <a:r>
              <a:rPr lang="en-US" dirty="0"/>
              <a:t>Water wells – built to acquire water near their home</a:t>
            </a:r>
          </a:p>
          <a:p>
            <a:r>
              <a:rPr lang="en-US" dirty="0"/>
              <a:t>Food – killed animals and grew </a:t>
            </a:r>
            <a:r>
              <a:rPr lang="en-US" dirty="0" smtClean="0"/>
              <a:t>crops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514475">
            <a:off x="6322460" y="2085166"/>
            <a:ext cx="2844863" cy="191139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204" y="2191182"/>
            <a:ext cx="2095288" cy="30591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8498">
            <a:off x="6628263" y="4572128"/>
            <a:ext cx="2433359" cy="1724982"/>
          </a:xfrm>
          <a:prstGeom prst="rect">
            <a:avLst/>
          </a:prstGeom>
        </p:spPr>
      </p:pic>
    </p:spTree>
    <p:extLst>
      <p:ext uri="{BB962C8B-B14F-4D97-AF65-F5344CB8AC3E}">
        <p14:creationId xmlns:p14="http://schemas.microsoft.com/office/powerpoint/2010/main" val="334109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440</TotalTime>
  <Words>817</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Unit 4</vt:lpstr>
      <vt:lpstr>WHY HISTORIANS DIVIDE THE PAST INTO ERAS</vt:lpstr>
      <vt:lpstr>DEFINING CHARACTERISTICS OF MAJOR ERAS IN TEXAS HISTORY- Spanish Colonial</vt:lpstr>
      <vt:lpstr>ABSOLUTE AND RELATIVE CHRONOLOGY THROUGH SEQUENCING SIGNIFICANT INDIVIDUALS, EVENTS, AND TIME PERIODS-Spanish Colonial </vt:lpstr>
      <vt:lpstr>IMPORTANT EVENTS AND ISSUES RELATED TO EUROPEAN COLONIZATION OF TEXAS- Spanish Colonial</vt:lpstr>
      <vt:lpstr>IMPORTANT EVENTS AND ISSUES RELATED TO EUROPEAN COLONIZATION OF TEXAS- Spanish Colonial</vt:lpstr>
      <vt:lpstr>IMPORTANT EVENTS AND ISSUES RELATED TO EUROPEAN COLONIZATION OF TEXAS- Spanish Colonial</vt:lpstr>
      <vt:lpstr>Spanish Colonial</vt:lpstr>
      <vt:lpstr>WAYS TEXANS HAVE ADAPTED TO AND MODIFIED THE ENVIRONMENT- Spanish Colonial</vt:lpstr>
      <vt:lpstr>EXAMPLES OF SPANISH INFLUENCE AND THE INFLUENCE OF OTHER CULTURES ON TEXAS</vt:lpstr>
      <vt:lpstr>EXAMPLES OF SPANISH INFLUENCE AND THE INFLUENCE OF OTHER CULTURES ON TEXAS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Michael Cassady</dc:creator>
  <cp:lastModifiedBy>Michael Cassady</cp:lastModifiedBy>
  <cp:revision>19</cp:revision>
  <dcterms:created xsi:type="dcterms:W3CDTF">2014-07-17T21:36:36Z</dcterms:created>
  <dcterms:modified xsi:type="dcterms:W3CDTF">2014-10-29T03:30:40Z</dcterms:modified>
</cp:coreProperties>
</file>