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</p:sldIdLst>
  <p:sldSz cx="12192000" cy="6858000"/>
  <p:notesSz cx="70104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68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3CD6D5-C215-4ABA-91B1-6CAEDA2B2916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6276B-B0CB-4B6D-B0F9-F0729399A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00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Era: Natural Texas and its People</a:t>
            </a:r>
          </a:p>
          <a:p>
            <a:r>
              <a:rPr lang="en-US" dirty="0" smtClean="0"/>
              <a:t>Cultures of American Indians in Texas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53" y="272879"/>
            <a:ext cx="5095101" cy="38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REGIONS AND PLACES OF IMPORTANCE IN TEXAS DURING THE 19th, 20th, AND 21st CENTURIES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347" y="2443506"/>
            <a:ext cx="4396339" cy="3768781"/>
          </a:xfrm>
        </p:spPr>
        <p:txBody>
          <a:bodyPr/>
          <a:lstStyle/>
          <a:p>
            <a:r>
              <a:rPr lang="en-US" dirty="0"/>
              <a:t>Natural and historic landmarks</a:t>
            </a:r>
          </a:p>
          <a:p>
            <a:pPr lvl="1"/>
            <a:r>
              <a:rPr lang="en-US" dirty="0"/>
              <a:t>Llano Estacado (natural)</a:t>
            </a:r>
          </a:p>
          <a:p>
            <a:pPr lvl="1"/>
            <a:r>
              <a:rPr lang="en-US" dirty="0"/>
              <a:t>Balcones Escarpment (natural)</a:t>
            </a:r>
          </a:p>
          <a:p>
            <a:pPr lvl="1"/>
            <a:r>
              <a:rPr lang="en-US" dirty="0"/>
              <a:t>Palo Duro Canyon (natural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Located in the Great Plains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279897"/>
            <a:ext cx="4203350" cy="3932390"/>
          </a:xfrm>
        </p:spPr>
      </p:pic>
      <p:cxnSp>
        <p:nvCxnSpPr>
          <p:cNvPr id="10" name="Straight Arrow Connector 9"/>
          <p:cNvCxnSpPr/>
          <p:nvPr/>
        </p:nvCxnSpPr>
        <p:spPr>
          <a:xfrm flipV="1">
            <a:off x="4720282" y="2940908"/>
            <a:ext cx="2659487" cy="82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00367" y="3425793"/>
            <a:ext cx="3097428" cy="782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34263" y="3016454"/>
            <a:ext cx="2550278" cy="56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PLACES AND REGIONS OF TEXAS IN TERMS OF PHYSICAL AND HUMAN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708" y="2157046"/>
            <a:ext cx="5322277" cy="4362903"/>
          </a:xfrm>
        </p:spPr>
        <p:txBody>
          <a:bodyPr>
            <a:normAutofit/>
          </a:bodyPr>
          <a:lstStyle/>
          <a:p>
            <a:r>
              <a:rPr lang="en-US" dirty="0"/>
              <a:t>Region – a spatial area of the Earth’s surface that is  defined  by common properties</a:t>
            </a:r>
          </a:p>
          <a:p>
            <a:r>
              <a:rPr lang="en-US" dirty="0"/>
              <a:t>Physical and human characteristics – physical characteristics of places include landforms and soils, bodies and sources of water, vegetation, climate, weather patterns, and animal life. </a:t>
            </a:r>
            <a:r>
              <a:rPr lang="en-US" dirty="0" smtClean="0"/>
              <a:t>One physical characteristic of Texas is that the elevation slowly rises from east to west.</a:t>
            </a:r>
          </a:p>
          <a:p>
            <a:r>
              <a:rPr lang="en-US" dirty="0" smtClean="0"/>
              <a:t>Human </a:t>
            </a:r>
            <a:r>
              <a:rPr lang="en-US" dirty="0"/>
              <a:t>characteristics of places include the language, religion, political systems, economic systems, population distribution, ethnicity, age, and standards of living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939">
            <a:off x="6019799" y="1825625"/>
            <a:ext cx="2640341" cy="19802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895">
            <a:off x="8008982" y="4139704"/>
            <a:ext cx="3127545" cy="1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PLACES AND REGIONS OF TEXAS IN TERMS OF PHYSICAL AND HUMAN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6836" y="2324186"/>
            <a:ext cx="4903656" cy="4195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Coastal Plains</a:t>
            </a:r>
          </a:p>
          <a:p>
            <a:pPr lvl="1"/>
            <a:r>
              <a:rPr lang="en-US" dirty="0"/>
              <a:t>Physical characteristics</a:t>
            </a:r>
          </a:p>
          <a:p>
            <a:pPr lvl="2"/>
            <a:r>
              <a:rPr lang="en-US" b="1" dirty="0"/>
              <a:t>Plains</a:t>
            </a:r>
            <a:r>
              <a:rPr lang="en-US" dirty="0"/>
              <a:t>, desert, hills, Balcones Escarpment</a:t>
            </a:r>
          </a:p>
          <a:p>
            <a:pPr lvl="2"/>
            <a:r>
              <a:rPr lang="en-US" b="1" dirty="0"/>
              <a:t>All rivers flow through this region</a:t>
            </a:r>
          </a:p>
          <a:p>
            <a:pPr lvl="2"/>
            <a:r>
              <a:rPr lang="en-US" dirty="0"/>
              <a:t>Wrong way rivers that take water from driest part of state to the wettest part of the state</a:t>
            </a:r>
          </a:p>
          <a:p>
            <a:pPr lvl="2"/>
            <a:r>
              <a:rPr lang="en-US" dirty="0"/>
              <a:t>Climate – </a:t>
            </a:r>
            <a:r>
              <a:rPr lang="en-US" dirty="0" smtClean="0"/>
              <a:t>mild</a:t>
            </a:r>
          </a:p>
          <a:p>
            <a:pPr lvl="2"/>
            <a:r>
              <a:rPr lang="en-US" b="1" dirty="0" smtClean="0"/>
              <a:t>Low Elevation</a:t>
            </a:r>
            <a:endParaRPr lang="en-US" b="1" dirty="0"/>
          </a:p>
          <a:p>
            <a:pPr lvl="1"/>
            <a:r>
              <a:rPr lang="en-US" dirty="0"/>
              <a:t>Human Characteristics</a:t>
            </a:r>
          </a:p>
          <a:p>
            <a:pPr lvl="2"/>
            <a:r>
              <a:rPr lang="en-US" dirty="0"/>
              <a:t>Highway systems</a:t>
            </a:r>
          </a:p>
          <a:p>
            <a:pPr lvl="2"/>
            <a:r>
              <a:rPr lang="en-US" dirty="0"/>
              <a:t>Location of most major </a:t>
            </a:r>
            <a:r>
              <a:rPr lang="en-US" dirty="0" smtClean="0"/>
              <a:t>cities- </a:t>
            </a:r>
            <a:r>
              <a:rPr lang="en-US" b="1" dirty="0" smtClean="0"/>
              <a:t>most are built where American Indians settlements were, by waterways and transportation routes</a:t>
            </a:r>
            <a:endParaRPr lang="en-US" b="1" dirty="0"/>
          </a:p>
          <a:p>
            <a:pPr lvl="2"/>
            <a:r>
              <a:rPr lang="en-US" dirty="0"/>
              <a:t>Industries – timber, agriculture, oil and gas, technology, industry, education</a:t>
            </a:r>
          </a:p>
          <a:p>
            <a:pPr lvl="2"/>
            <a:r>
              <a:rPr lang="en-US" dirty="0" smtClean="0"/>
              <a:t>Dams, Fishing</a:t>
            </a:r>
            <a:r>
              <a:rPr lang="en-US" dirty="0"/>
              <a:t>, tourism, intra-coastal </a:t>
            </a:r>
            <a:r>
              <a:rPr lang="en-US" dirty="0" smtClean="0"/>
              <a:t>waterway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74" y="2319424"/>
            <a:ext cx="3164395" cy="4200525"/>
          </a:xfrm>
        </p:spPr>
      </p:pic>
    </p:spTree>
    <p:extLst>
      <p:ext uri="{BB962C8B-B14F-4D97-AF65-F5344CB8AC3E}">
        <p14:creationId xmlns:p14="http://schemas.microsoft.com/office/powerpoint/2010/main" val="30105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PLACES AND REGIONS OF TEXAS IN TERMS OF PHYSICAL AND HUMAN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4786" y="2439515"/>
            <a:ext cx="4396339" cy="3714149"/>
          </a:xfrm>
        </p:spPr>
        <p:txBody>
          <a:bodyPr/>
          <a:lstStyle/>
          <a:p>
            <a:r>
              <a:rPr lang="en-US" dirty="0"/>
              <a:t>North Central Plains</a:t>
            </a:r>
          </a:p>
          <a:p>
            <a:pPr lvl="1"/>
            <a:r>
              <a:rPr lang="en-US" dirty="0"/>
              <a:t>Physical characteristics</a:t>
            </a:r>
          </a:p>
          <a:p>
            <a:pPr lvl="2"/>
            <a:r>
              <a:rPr lang="en-US" dirty="0"/>
              <a:t>Rolling </a:t>
            </a:r>
            <a:r>
              <a:rPr lang="en-US" dirty="0" smtClean="0"/>
              <a:t>prairies/</a:t>
            </a:r>
            <a:r>
              <a:rPr lang="en-US" b="1" dirty="0" smtClean="0"/>
              <a:t>plains</a:t>
            </a:r>
            <a:r>
              <a:rPr lang="en-US" dirty="0" smtClean="0"/>
              <a:t>, </a:t>
            </a:r>
            <a:r>
              <a:rPr lang="en-US" dirty="0"/>
              <a:t>a few rivers</a:t>
            </a:r>
          </a:p>
          <a:p>
            <a:pPr lvl="2"/>
            <a:r>
              <a:rPr lang="en-US" dirty="0"/>
              <a:t>Climate – hot short summer, cool to cold winters</a:t>
            </a:r>
          </a:p>
          <a:p>
            <a:pPr lvl="1"/>
            <a:r>
              <a:rPr lang="en-US" dirty="0"/>
              <a:t>Human characteristics</a:t>
            </a:r>
          </a:p>
          <a:p>
            <a:pPr lvl="2"/>
            <a:r>
              <a:rPr lang="en-US" dirty="0"/>
              <a:t>Industries – agriculture, manufacturing, military </a:t>
            </a:r>
            <a:r>
              <a:rPr lang="en-US" dirty="0" smtClean="0"/>
              <a:t>defense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97" y="4296589"/>
            <a:ext cx="2712308" cy="162738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6">
            <a:off x="8813297" y="1756590"/>
            <a:ext cx="2712308" cy="2034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878">
            <a:off x="6158477" y="2875006"/>
            <a:ext cx="2867726" cy="20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PLACES AND REGIONS OF TEXAS IN TERMS OF PHYSICAL AND HUMAN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782" y="2346068"/>
            <a:ext cx="4396339" cy="4195763"/>
          </a:xfrm>
        </p:spPr>
        <p:txBody>
          <a:bodyPr>
            <a:normAutofit/>
          </a:bodyPr>
          <a:lstStyle/>
          <a:p>
            <a:r>
              <a:rPr lang="en-US" dirty="0"/>
              <a:t>Great Plains</a:t>
            </a:r>
          </a:p>
          <a:p>
            <a:pPr lvl="1"/>
            <a:r>
              <a:rPr lang="en-US" dirty="0"/>
              <a:t>Physical characteristics</a:t>
            </a:r>
          </a:p>
          <a:p>
            <a:pPr lvl="2"/>
            <a:r>
              <a:rPr lang="en-US" dirty="0"/>
              <a:t>Canyons, escarpments, </a:t>
            </a:r>
            <a:r>
              <a:rPr lang="en-US" b="1" dirty="0"/>
              <a:t>plains</a:t>
            </a:r>
            <a:r>
              <a:rPr lang="en-US" dirty="0"/>
              <a:t>, aquifers, plateaus</a:t>
            </a:r>
          </a:p>
          <a:p>
            <a:pPr lvl="1"/>
            <a:r>
              <a:rPr lang="en-US" dirty="0"/>
              <a:t>Climate – hot summers, cold winters</a:t>
            </a:r>
          </a:p>
          <a:p>
            <a:pPr lvl="1"/>
            <a:r>
              <a:rPr lang="en-US" dirty="0"/>
              <a:t>Human characteristics</a:t>
            </a:r>
          </a:p>
          <a:p>
            <a:pPr lvl="2"/>
            <a:r>
              <a:rPr lang="en-US" dirty="0"/>
              <a:t>Irrigation</a:t>
            </a:r>
          </a:p>
          <a:p>
            <a:pPr lvl="2"/>
            <a:r>
              <a:rPr lang="en-US" dirty="0"/>
              <a:t>Industries – ranching and agriculture</a:t>
            </a:r>
          </a:p>
          <a:p>
            <a:pPr lvl="2"/>
            <a:r>
              <a:rPr lang="en-US" dirty="0"/>
              <a:t>Wind farms</a:t>
            </a:r>
          </a:p>
          <a:p>
            <a:pPr lvl="2"/>
            <a:r>
              <a:rPr lang="en-US" dirty="0"/>
              <a:t>Dams – Amistad</a:t>
            </a:r>
          </a:p>
          <a:p>
            <a:pPr lvl="2"/>
            <a:r>
              <a:rPr lang="en-US" dirty="0"/>
              <a:t>Oil/gas and </a:t>
            </a:r>
            <a:r>
              <a:rPr lang="en-US" dirty="0" smtClean="0"/>
              <a:t>ranching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359">
            <a:off x="6019800" y="1825625"/>
            <a:ext cx="2857500" cy="1809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661">
            <a:off x="6019800" y="4632324"/>
            <a:ext cx="2857500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3186112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PLACES AND REGIONS OF TEXAS IN TERMS OF PHYSICAL AND HUMAN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6612" y="2390089"/>
            <a:ext cx="4396339" cy="4195763"/>
          </a:xfrm>
        </p:spPr>
        <p:txBody>
          <a:bodyPr/>
          <a:lstStyle/>
          <a:p>
            <a:r>
              <a:rPr lang="en-US" dirty="0"/>
              <a:t>Mountains and Basins</a:t>
            </a:r>
          </a:p>
          <a:p>
            <a:pPr lvl="1"/>
            <a:r>
              <a:rPr lang="en-US" dirty="0"/>
              <a:t>Physical characteristics</a:t>
            </a:r>
          </a:p>
          <a:p>
            <a:pPr lvl="2"/>
            <a:r>
              <a:rPr lang="en-US" dirty="0"/>
              <a:t>River, deserts</a:t>
            </a:r>
          </a:p>
          <a:p>
            <a:pPr lvl="2"/>
            <a:r>
              <a:rPr lang="en-US" dirty="0"/>
              <a:t>Climate – hot days, cold nights, hot short summers, cold </a:t>
            </a:r>
            <a:r>
              <a:rPr lang="en-US" dirty="0" smtClean="0"/>
              <a:t>winters</a:t>
            </a:r>
          </a:p>
          <a:p>
            <a:pPr lvl="2"/>
            <a:r>
              <a:rPr lang="en-US" b="1" dirty="0" smtClean="0"/>
              <a:t>High Elevation</a:t>
            </a:r>
            <a:endParaRPr lang="en-US" b="1" dirty="0"/>
          </a:p>
          <a:p>
            <a:pPr lvl="1"/>
            <a:r>
              <a:rPr lang="en-US" dirty="0"/>
              <a:t>Human characteristics</a:t>
            </a:r>
          </a:p>
          <a:p>
            <a:pPr lvl="2"/>
            <a:r>
              <a:rPr lang="en-US" dirty="0"/>
              <a:t>Industries – cattle, sheep and goat ranching</a:t>
            </a:r>
          </a:p>
          <a:p>
            <a:pPr lvl="2"/>
            <a:r>
              <a:rPr lang="en-US" dirty="0"/>
              <a:t>Big Bend National Park</a:t>
            </a:r>
          </a:p>
          <a:p>
            <a:pPr lvl="2"/>
            <a:r>
              <a:rPr lang="en-US" dirty="0" smtClean="0"/>
              <a:t>Dams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789">
            <a:off x="6019800" y="1825625"/>
            <a:ext cx="2749035" cy="2056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10370"/>
            <a:ext cx="2677940" cy="2099967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467">
            <a:off x="8262605" y="3020612"/>
            <a:ext cx="3340521" cy="2234198"/>
          </a:xfrm>
        </p:spPr>
      </p:pic>
    </p:spTree>
    <p:extLst>
      <p:ext uri="{BB962C8B-B14F-4D97-AF65-F5344CB8AC3E}">
        <p14:creationId xmlns:p14="http://schemas.microsoft.com/office/powerpoint/2010/main" val="26918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WHY HISTORIANS DIVIDE THE PAST INTO 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History is divided into eras so it is easier to identify cause and effect of the great events/people in </a:t>
            </a:r>
            <a:r>
              <a:rPr lang="en-US" altLang="en-US" dirty="0" smtClean="0"/>
              <a:t>history</a:t>
            </a:r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1482271"/>
            <a:ext cx="5762968" cy="4322226"/>
          </a:xfrm>
        </p:spPr>
      </p:pic>
    </p:spTree>
    <p:extLst>
      <p:ext uri="{BB962C8B-B14F-4D97-AF65-F5344CB8AC3E}">
        <p14:creationId xmlns:p14="http://schemas.microsoft.com/office/powerpoint/2010/main" val="1683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Vocabulary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863969"/>
            <a:ext cx="4723057" cy="4392369"/>
          </a:xfrm>
        </p:spPr>
        <p:txBody>
          <a:bodyPr>
            <a:normAutofit/>
          </a:bodyPr>
          <a:lstStyle/>
          <a:p>
            <a:r>
              <a:rPr lang="en-US" b="1" dirty="0"/>
              <a:t>Adobe </a:t>
            </a:r>
            <a:r>
              <a:rPr lang="en-US" dirty="0"/>
              <a:t>– mud mixed with a small amount of straw or grass and dried in the Sun</a:t>
            </a:r>
          </a:p>
          <a:p>
            <a:r>
              <a:rPr lang="en-US" b="1" dirty="0"/>
              <a:t>Agriculture </a:t>
            </a:r>
            <a:r>
              <a:rPr lang="en-US" dirty="0"/>
              <a:t>– the raising of plants and animals for food</a:t>
            </a:r>
          </a:p>
          <a:p>
            <a:r>
              <a:rPr lang="en-US" b="1" dirty="0"/>
              <a:t>Nomad </a:t>
            </a:r>
            <a:r>
              <a:rPr lang="en-US" dirty="0"/>
              <a:t>– a person who moves from place to place and has no permanent home</a:t>
            </a:r>
          </a:p>
          <a:p>
            <a:r>
              <a:rPr lang="en-US" b="1" dirty="0"/>
              <a:t>Region </a:t>
            </a:r>
            <a:r>
              <a:rPr lang="en-US" dirty="0"/>
              <a:t>– an area that is used to identify and organize areas of the Earth’s surface for various </a:t>
            </a:r>
            <a:r>
              <a:rPr lang="en-US" dirty="0" smtClean="0"/>
              <a:t>purposes</a:t>
            </a:r>
          </a:p>
          <a:p>
            <a:r>
              <a:rPr lang="en-US" b="1" dirty="0" smtClean="0"/>
              <a:t>American Indians</a:t>
            </a:r>
            <a:r>
              <a:rPr lang="en-US" dirty="0" smtClean="0"/>
              <a:t>- Adapted and used the environment to meet needs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34" y="2169904"/>
            <a:ext cx="4395788" cy="3296841"/>
          </a:xfrm>
        </p:spPr>
      </p:pic>
    </p:spTree>
    <p:extLst>
      <p:ext uri="{BB962C8B-B14F-4D97-AF65-F5344CB8AC3E}">
        <p14:creationId xmlns:p14="http://schemas.microsoft.com/office/powerpoint/2010/main" val="3090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Indians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46" y="1324709"/>
            <a:ext cx="11043139" cy="51112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Gulf Coast </a:t>
            </a:r>
            <a:r>
              <a:rPr lang="en-US" dirty="0"/>
              <a:t>– nomadic and hunters/gatherers</a:t>
            </a:r>
          </a:p>
          <a:p>
            <a:pPr lvl="1"/>
            <a:r>
              <a:rPr lang="en-US" dirty="0" err="1"/>
              <a:t>Karankawa</a:t>
            </a:r>
            <a:r>
              <a:rPr lang="en-US" dirty="0"/>
              <a:t> – Southeast, used dugout canoes to fish and hunt small animals. Cabeza de Vaca wrote about </a:t>
            </a:r>
            <a:r>
              <a:rPr lang="en-US" dirty="0" err="1"/>
              <a:t>Karankawas</a:t>
            </a:r>
            <a:r>
              <a:rPr lang="en-US" dirty="0" smtClean="0"/>
              <a:t>. (Nomads)</a:t>
            </a:r>
            <a:endParaRPr lang="en-US" dirty="0"/>
          </a:p>
          <a:p>
            <a:pPr lvl="1"/>
            <a:r>
              <a:rPr lang="en-US" dirty="0" err="1"/>
              <a:t>Coalhuiltecans</a:t>
            </a:r>
            <a:r>
              <a:rPr lang="en-US" dirty="0"/>
              <a:t> – South Texas, ate bugs and small </a:t>
            </a:r>
            <a:r>
              <a:rPr lang="en-US" dirty="0" smtClean="0"/>
              <a:t>animals. (Nomads)</a:t>
            </a:r>
            <a:endParaRPr lang="en-US" dirty="0"/>
          </a:p>
          <a:p>
            <a:pPr lvl="1"/>
            <a:r>
              <a:rPr lang="en-US" dirty="0" err="1"/>
              <a:t>Atakapans</a:t>
            </a:r>
            <a:r>
              <a:rPr lang="en-US" dirty="0"/>
              <a:t> – hunted small animals and fished in dugout canoes, some </a:t>
            </a:r>
            <a:r>
              <a:rPr lang="en-US" dirty="0" smtClean="0"/>
              <a:t>farming</a:t>
            </a:r>
          </a:p>
          <a:p>
            <a:pPr lvl="1"/>
            <a:r>
              <a:rPr lang="en-US" dirty="0" err="1"/>
              <a:t>Caddoes</a:t>
            </a:r>
            <a:r>
              <a:rPr lang="en-US" dirty="0"/>
              <a:t> – built dome shaped huts, organized government system led by a chief, women played important roles, greeted European with the word </a:t>
            </a:r>
            <a:r>
              <a:rPr lang="en-US" dirty="0" err="1"/>
              <a:t>Tejas</a:t>
            </a:r>
            <a:r>
              <a:rPr lang="en-US" dirty="0"/>
              <a:t>, which means friends- Lived in North-East Texas but in the Coastal Plains </a:t>
            </a:r>
            <a:endParaRPr lang="en-US" dirty="0"/>
          </a:p>
          <a:p>
            <a:r>
              <a:rPr lang="en-US" b="1" dirty="0" smtClean="0"/>
              <a:t>Great Plains </a:t>
            </a:r>
            <a:r>
              <a:rPr lang="en-US" dirty="0"/>
              <a:t>– nomadic, dependent on the buffalo, and were fierce warriors</a:t>
            </a:r>
          </a:p>
          <a:p>
            <a:pPr lvl="1"/>
            <a:r>
              <a:rPr lang="en-US" dirty="0"/>
              <a:t>Comanche – used every part of the buffalo, lived in tipis, domesticated animals before they were introduced to the horse by the </a:t>
            </a:r>
            <a:r>
              <a:rPr lang="en-US" dirty="0" smtClean="0"/>
              <a:t>Europeans- Lived in the Great Plains</a:t>
            </a:r>
            <a:endParaRPr lang="en-US" dirty="0"/>
          </a:p>
          <a:p>
            <a:pPr lvl="1"/>
            <a:r>
              <a:rPr lang="en-US" dirty="0"/>
              <a:t>Apache – used buffalo hide to protect themselves from the harsh landscape. For part of the year lived in farming communities along rivers and streams called </a:t>
            </a:r>
            <a:r>
              <a:rPr lang="en-US" dirty="0" err="1"/>
              <a:t>rancherias</a:t>
            </a:r>
            <a:r>
              <a:rPr lang="en-US" dirty="0" smtClean="0"/>
              <a:t>. (Nomads)</a:t>
            </a:r>
            <a:endParaRPr lang="en-US" dirty="0"/>
          </a:p>
          <a:p>
            <a:pPr lvl="1"/>
            <a:r>
              <a:rPr lang="en-US" dirty="0" err="1"/>
              <a:t>Kiowas</a:t>
            </a:r>
            <a:r>
              <a:rPr lang="en-US" dirty="0"/>
              <a:t> – recorded oral histories on their tipis, made beautiful crafts, developed a calendar, and were the most-feared group on the </a:t>
            </a:r>
            <a:r>
              <a:rPr lang="en-US" dirty="0" smtClean="0"/>
              <a:t>plains- (Nomads) Depended on the Buffalo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Indians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Mountain and Basin- </a:t>
            </a:r>
            <a:r>
              <a:rPr lang="en-US" dirty="0" smtClean="0"/>
              <a:t>(Puebloan) </a:t>
            </a:r>
            <a:r>
              <a:rPr lang="en-US" dirty="0"/>
              <a:t>– sedentary, farmers, and lived in houses made of adobe</a:t>
            </a:r>
          </a:p>
          <a:p>
            <a:pPr lvl="1"/>
            <a:r>
              <a:rPr lang="en-US" dirty="0"/>
              <a:t>Jumanos – besides farming, hunted, </a:t>
            </a:r>
            <a:r>
              <a:rPr lang="en-US" b="1" dirty="0"/>
              <a:t>traded</a:t>
            </a:r>
            <a:r>
              <a:rPr lang="en-US" dirty="0"/>
              <a:t>, and lived in beautiful painted adobe </a:t>
            </a:r>
            <a:r>
              <a:rPr lang="en-US" dirty="0" smtClean="0"/>
              <a:t>homes- Lived in the Mountain and Basin Region</a:t>
            </a:r>
            <a:endParaRPr lang="en-US" dirty="0"/>
          </a:p>
          <a:p>
            <a:pPr lvl="1"/>
            <a:r>
              <a:rPr lang="en-US" dirty="0" err="1"/>
              <a:t>Tiguas</a:t>
            </a:r>
            <a:r>
              <a:rPr lang="en-US" dirty="0"/>
              <a:t> – known for their beautiful pottery</a:t>
            </a:r>
          </a:p>
          <a:p>
            <a:r>
              <a:rPr lang="en-US" b="1" dirty="0" smtClean="0"/>
              <a:t>North Central Plains</a:t>
            </a:r>
            <a:r>
              <a:rPr lang="en-US" b="1" dirty="0" smtClean="0"/>
              <a:t> </a:t>
            </a:r>
            <a:r>
              <a:rPr lang="en-US" dirty="0"/>
              <a:t>– sedentary food-rich environment and complex social systems</a:t>
            </a:r>
          </a:p>
          <a:p>
            <a:pPr lvl="1"/>
            <a:r>
              <a:rPr lang="en-US" dirty="0" err="1" smtClean="0"/>
              <a:t>Wichitas</a:t>
            </a:r>
            <a:r>
              <a:rPr lang="en-US" dirty="0" smtClean="0"/>
              <a:t> </a:t>
            </a:r>
            <a:r>
              <a:rPr lang="en-US" dirty="0"/>
              <a:t>– hunted buffalos, grew crops, and known for the tattoos around their eyes known as “raccoon eyes”</a:t>
            </a:r>
          </a:p>
        </p:txBody>
      </p:sp>
    </p:spTree>
    <p:extLst>
      <p:ext uri="{BB962C8B-B14F-4D97-AF65-F5344CB8AC3E}">
        <p14:creationId xmlns:p14="http://schemas.microsoft.com/office/powerpoint/2010/main" val="4045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Indians in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Natural Texas and its people</a:t>
            </a:r>
          </a:p>
          <a:p>
            <a:pPr lvl="1"/>
            <a:r>
              <a:rPr lang="en-US" dirty="0"/>
              <a:t>Maps</a:t>
            </a:r>
          </a:p>
          <a:p>
            <a:pPr lvl="2"/>
            <a:r>
              <a:rPr lang="en-US" dirty="0"/>
              <a:t>Regions of Texas</a:t>
            </a:r>
          </a:p>
          <a:p>
            <a:pPr lvl="2"/>
            <a:r>
              <a:rPr lang="en-US" dirty="0"/>
              <a:t>Regions that American Indians inhabited in Texas</a:t>
            </a:r>
          </a:p>
          <a:p>
            <a:pPr lvl="1"/>
            <a:r>
              <a:rPr lang="en-US" dirty="0"/>
              <a:t>Graph (bar, line, or circle)</a:t>
            </a:r>
          </a:p>
          <a:p>
            <a:pPr lvl="2"/>
            <a:r>
              <a:rPr lang="en-US" dirty="0"/>
              <a:t>Population of American Indians in Texas prior to the arrival of </a:t>
            </a:r>
            <a:r>
              <a:rPr lang="en-US" dirty="0" smtClean="0"/>
              <a:t>Europeans</a:t>
            </a:r>
          </a:p>
          <a:p>
            <a:pPr lvl="1"/>
            <a:r>
              <a:rPr lang="en-US" smtClean="0"/>
              <a:t>Artifacts- Used to </a:t>
            </a:r>
            <a:r>
              <a:rPr lang="en-US"/>
              <a:t>determining the lifestyle of American Indians in early Texas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0526">
            <a:off x="6233780" y="1645136"/>
            <a:ext cx="2890271" cy="216996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60" y="1606472"/>
            <a:ext cx="2321452" cy="2267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6490">
            <a:off x="7801673" y="4205899"/>
            <a:ext cx="2934730" cy="22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REGIONS AND PLACES OF IMPORTANCE IN TEXAS DURING THE 19th, 20th, AND 21st CENTURIES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05819" y="2587797"/>
            <a:ext cx="4396339" cy="3310496"/>
          </a:xfrm>
        </p:spPr>
        <p:txBody>
          <a:bodyPr/>
          <a:lstStyle/>
          <a:p>
            <a:r>
              <a:rPr lang="en-US" dirty="0"/>
              <a:t>Regions</a:t>
            </a:r>
          </a:p>
          <a:p>
            <a:pPr lvl="1"/>
            <a:r>
              <a:rPr lang="en-US" dirty="0"/>
              <a:t>Mountains and Basins</a:t>
            </a:r>
          </a:p>
          <a:p>
            <a:pPr lvl="1"/>
            <a:r>
              <a:rPr lang="en-US" dirty="0"/>
              <a:t>Great Plains</a:t>
            </a:r>
          </a:p>
          <a:p>
            <a:pPr lvl="1"/>
            <a:r>
              <a:rPr lang="en-US" dirty="0"/>
              <a:t>North Central Plains</a:t>
            </a:r>
          </a:p>
          <a:p>
            <a:pPr lvl="1"/>
            <a:r>
              <a:rPr lang="en-US" dirty="0"/>
              <a:t>Coastal Plains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227">
            <a:off x="5654675" y="2505933"/>
            <a:ext cx="4395788" cy="3300285"/>
          </a:xfrm>
        </p:spPr>
      </p:pic>
    </p:spTree>
    <p:extLst>
      <p:ext uri="{BB962C8B-B14F-4D97-AF65-F5344CB8AC3E}">
        <p14:creationId xmlns:p14="http://schemas.microsoft.com/office/powerpoint/2010/main" val="5218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REGIONS AND PLACES OF IMPORTANCE IN TEXAS DURING THE 19th, 20th, AND 21st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390089"/>
            <a:ext cx="4396339" cy="4195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Cities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20th century and 21st century</a:t>
            </a:r>
          </a:p>
          <a:p>
            <a:pPr lvl="2"/>
            <a:r>
              <a:rPr lang="en-US" dirty="0"/>
              <a:t>Austin</a:t>
            </a:r>
          </a:p>
          <a:p>
            <a:pPr lvl="2"/>
            <a:r>
              <a:rPr lang="en-US" dirty="0"/>
              <a:t>San Antonio</a:t>
            </a:r>
          </a:p>
          <a:p>
            <a:pPr lvl="2"/>
            <a:r>
              <a:rPr lang="en-US" dirty="0"/>
              <a:t>Houston</a:t>
            </a:r>
          </a:p>
          <a:p>
            <a:pPr lvl="2"/>
            <a:r>
              <a:rPr lang="en-US" dirty="0"/>
              <a:t>Ft. Worth</a:t>
            </a:r>
          </a:p>
          <a:p>
            <a:pPr lvl="2"/>
            <a:r>
              <a:rPr lang="en-US" dirty="0"/>
              <a:t>Dallas</a:t>
            </a:r>
          </a:p>
          <a:p>
            <a:pPr lvl="2"/>
            <a:r>
              <a:rPr lang="en-US" dirty="0"/>
              <a:t>El Paso</a:t>
            </a:r>
          </a:p>
          <a:p>
            <a:pPr lvl="2"/>
            <a:r>
              <a:rPr lang="en-US" dirty="0"/>
              <a:t>Brownsville</a:t>
            </a:r>
          </a:p>
          <a:p>
            <a:pPr lvl="2"/>
            <a:r>
              <a:rPr lang="en-US" dirty="0"/>
              <a:t>Lubbock</a:t>
            </a:r>
          </a:p>
          <a:p>
            <a:pPr lvl="2"/>
            <a:r>
              <a:rPr lang="en-US" dirty="0"/>
              <a:t>Amarillo</a:t>
            </a:r>
          </a:p>
          <a:p>
            <a:pPr lvl="2"/>
            <a:r>
              <a:rPr lang="en-US" dirty="0"/>
              <a:t>Midland</a:t>
            </a:r>
          </a:p>
          <a:p>
            <a:pPr lvl="2"/>
            <a:r>
              <a:rPr lang="en-US" dirty="0" smtClean="0"/>
              <a:t>Odessa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19" y="2727325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289039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REGIONS AND PLACES OF IMPORTANCE IN TEXAS DURING THE 19th, 20th, AND 21st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788" y="2357137"/>
            <a:ext cx="4396339" cy="4195763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/>
              <a:t>Rivers</a:t>
            </a:r>
            <a:endParaRPr lang="es-ES" dirty="0"/>
          </a:p>
          <a:p>
            <a:pPr lvl="1"/>
            <a:r>
              <a:rPr lang="es-ES" dirty="0"/>
              <a:t>Sabine</a:t>
            </a:r>
          </a:p>
          <a:p>
            <a:pPr lvl="1"/>
            <a:r>
              <a:rPr lang="es-ES" dirty="0"/>
              <a:t>Red</a:t>
            </a:r>
          </a:p>
          <a:p>
            <a:pPr lvl="1"/>
            <a:r>
              <a:rPr lang="es-ES" dirty="0"/>
              <a:t>Rio Grande</a:t>
            </a:r>
          </a:p>
          <a:p>
            <a:pPr lvl="1"/>
            <a:r>
              <a:rPr lang="es-ES" dirty="0"/>
              <a:t>Nueces</a:t>
            </a:r>
          </a:p>
          <a:p>
            <a:pPr lvl="1"/>
            <a:r>
              <a:rPr lang="es-ES" dirty="0" err="1"/>
              <a:t>Neches</a:t>
            </a:r>
            <a:endParaRPr lang="es-ES" dirty="0"/>
          </a:p>
          <a:p>
            <a:pPr lvl="1"/>
            <a:r>
              <a:rPr lang="es-ES" dirty="0"/>
              <a:t>Trinity</a:t>
            </a:r>
          </a:p>
          <a:p>
            <a:pPr lvl="1"/>
            <a:r>
              <a:rPr lang="es-ES" dirty="0"/>
              <a:t>Brazos</a:t>
            </a:r>
          </a:p>
          <a:p>
            <a:pPr lvl="1"/>
            <a:r>
              <a:rPr lang="es-ES" dirty="0"/>
              <a:t>Colorado</a:t>
            </a:r>
          </a:p>
          <a:p>
            <a:pPr lvl="1"/>
            <a:r>
              <a:rPr lang="es-ES" dirty="0"/>
              <a:t>Guadalupe</a:t>
            </a:r>
          </a:p>
          <a:p>
            <a:pPr lvl="1"/>
            <a:r>
              <a:rPr lang="es-ES" dirty="0"/>
              <a:t>San Antonio</a:t>
            </a:r>
          </a:p>
          <a:p>
            <a:pPr lvl="1"/>
            <a:r>
              <a:rPr lang="es-ES" dirty="0" err="1" smtClean="0"/>
              <a:t>Pecos</a:t>
            </a:r>
            <a:endParaRPr lang="es-E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4" y="2357137"/>
            <a:ext cx="4038063" cy="4038063"/>
          </a:xfrm>
        </p:spPr>
      </p:pic>
    </p:spTree>
    <p:extLst>
      <p:ext uri="{BB962C8B-B14F-4D97-AF65-F5344CB8AC3E}">
        <p14:creationId xmlns:p14="http://schemas.microsoft.com/office/powerpoint/2010/main" val="7287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589</TotalTime>
  <Words>767</Words>
  <Application>Microsoft Office PowerPoint</Application>
  <PresentationFormat>Custom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Unit One</vt:lpstr>
      <vt:lpstr>WHY HISTORIANS DIVIDE THE PAST INTO ERAS</vt:lpstr>
      <vt:lpstr>Important Vocabulary Terms</vt:lpstr>
      <vt:lpstr>American Indians in Texas</vt:lpstr>
      <vt:lpstr>American Indians in Texas</vt:lpstr>
      <vt:lpstr>American Indians in Texas</vt:lpstr>
      <vt:lpstr>REGIONS AND PLACES OF IMPORTANCE IN TEXAS DURING THE 19th, 20th, AND 21st CENTURIES</vt:lpstr>
      <vt:lpstr>REGIONS AND PLACES OF IMPORTANCE IN TEXAS DURING THE 19th, 20th, AND 21st CENTURIES</vt:lpstr>
      <vt:lpstr>REGIONS AND PLACES OF IMPORTANCE IN TEXAS DURING THE 19th, 20th, AND 21st CENTURIES</vt:lpstr>
      <vt:lpstr>REGIONS AND PLACES OF IMPORTANCE IN TEXAS DURING THE 19th, 20th, AND 21st CENTURIES</vt:lpstr>
      <vt:lpstr>PLACES AND REGIONS OF TEXAS IN TERMS OF PHYSICAL AND HUMAN CHARACTERISTICS</vt:lpstr>
      <vt:lpstr>PLACES AND REGIONS OF TEXAS IN TERMS OF PHYSICAL AND HUMAN CHARACTERISTICS</vt:lpstr>
      <vt:lpstr>PLACES AND REGIONS OF TEXAS IN TERMS OF PHYSICAL AND HUMAN CHARACTERISTICS</vt:lpstr>
      <vt:lpstr>PLACES AND REGIONS OF TEXAS IN TERMS OF PHYSICAL AND HUMAN CHARACTERISTICS</vt:lpstr>
      <vt:lpstr>PLACES AND REGIONS OF TEXAS IN TERMS OF PHYSICAL AND HUMAN CHARACTERISTICS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</dc:title>
  <dc:creator>Michael Cassady</dc:creator>
  <cp:lastModifiedBy>mike.cassady</cp:lastModifiedBy>
  <cp:revision>34</cp:revision>
  <cp:lastPrinted>2015-09-03T21:11:09Z</cp:lastPrinted>
  <dcterms:created xsi:type="dcterms:W3CDTF">2014-07-15T18:49:53Z</dcterms:created>
  <dcterms:modified xsi:type="dcterms:W3CDTF">2015-09-09T17:56:34Z</dcterms:modified>
</cp:coreProperties>
</file>