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4" r:id="rId5"/>
    <p:sldId id="258" r:id="rId6"/>
    <p:sldId id="259" r:id="rId7"/>
    <p:sldId id="261" r:id="rId8"/>
    <p:sldId id="265"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28708835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39533610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9034248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CF3CA60-C0D7-441D-9648-3A2ED2FB80B6}"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436440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14892536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32129221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5607497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2072824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059C7F7-205A-42B5-8196-5BD33318EAA6}" type="datetimeFigureOut">
              <a:rPr lang="en-US" smtClean="0"/>
              <a:t>7/16/2014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CF3CA60-C0D7-441D-9648-3A2ED2FB80B6}" type="slidenum">
              <a:rPr lang="en-US" smtClean="0"/>
              <a:t>‹#›</a:t>
            </a:fld>
            <a:endParaRPr lang="en-US" dirty="0"/>
          </a:p>
        </p:txBody>
      </p:sp>
    </p:spTree>
    <p:extLst>
      <p:ext uri="{BB962C8B-B14F-4D97-AF65-F5344CB8AC3E}">
        <p14:creationId xmlns:p14="http://schemas.microsoft.com/office/powerpoint/2010/main" val="3449965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20295391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8656322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36272389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2993162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16866866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42755732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997949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9C7F7-205A-42B5-8196-5BD33318EAA6}" type="datetimeFigureOut">
              <a:rPr lang="en-US" smtClean="0"/>
              <a:t>7/16/2014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F3CA60-C0D7-441D-9648-3A2ED2FB80B6}" type="slidenum">
              <a:rPr lang="en-US" smtClean="0"/>
              <a:t>‹#›</a:t>
            </a:fld>
            <a:endParaRPr lang="en-US" dirty="0"/>
          </a:p>
        </p:txBody>
      </p:sp>
    </p:spTree>
    <p:extLst>
      <p:ext uri="{BB962C8B-B14F-4D97-AF65-F5344CB8AC3E}">
        <p14:creationId xmlns:p14="http://schemas.microsoft.com/office/powerpoint/2010/main" val="22144392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59C7F7-205A-42B5-8196-5BD33318EAA6}" type="datetimeFigureOut">
              <a:rPr lang="en-US" smtClean="0"/>
              <a:t>7/16/2014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CF3CA60-C0D7-441D-9648-3A2ED2FB80B6}" type="slidenum">
              <a:rPr lang="en-US" smtClean="0"/>
              <a:t>‹#›</a:t>
            </a:fld>
            <a:endParaRPr lang="en-US" dirty="0"/>
          </a:p>
        </p:txBody>
      </p:sp>
    </p:spTree>
    <p:extLst>
      <p:ext uri="{BB962C8B-B14F-4D97-AF65-F5344CB8AC3E}">
        <p14:creationId xmlns:p14="http://schemas.microsoft.com/office/powerpoint/2010/main" val="32625557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Two</a:t>
            </a:r>
            <a:endParaRPr lang="en-US" dirty="0"/>
          </a:p>
        </p:txBody>
      </p:sp>
      <p:sp>
        <p:nvSpPr>
          <p:cNvPr id="3" name="Subtitle 2"/>
          <p:cNvSpPr>
            <a:spLocks noGrp="1"/>
          </p:cNvSpPr>
          <p:nvPr>
            <p:ph type="subTitle" idx="1"/>
          </p:nvPr>
        </p:nvSpPr>
        <p:spPr/>
        <p:txBody>
          <a:bodyPr/>
          <a:lstStyle/>
          <a:p>
            <a:r>
              <a:rPr lang="en-US" dirty="0" smtClean="0"/>
              <a:t>Age of Exploration</a:t>
            </a:r>
          </a:p>
          <a:p>
            <a:r>
              <a:rPr lang="en-US" dirty="0" smtClean="0"/>
              <a:t>1500-1600</a:t>
            </a:r>
            <a:endParaRPr lang="en-US" dirty="0"/>
          </a:p>
        </p:txBody>
      </p:sp>
    </p:spTree>
    <p:extLst>
      <p:ext uri="{BB962C8B-B14F-4D97-AF65-F5344CB8AC3E}">
        <p14:creationId xmlns:p14="http://schemas.microsoft.com/office/powerpoint/2010/main" val="2286890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INDIVIDUALS, EVENTS, AND ISSUES RELATED TO EUROPEAN EXPLORATION OF TEXAS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a:t>The “Chicken War” – French soldiers were sent to capture a Spanish mission in East Texas because of a conflict between France and Spain in Europe. The French soldiers looted the mission and captured a Spanish soldier. The French leader was thrown from his horse because of the chickens in the courtyard. The Spanish soldier was able to escape. The story was exaggerated and embarrassing to the Spanish viceroy. The Spanish became more determined to hold Texas.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661120">
            <a:off x="6368706" y="2755752"/>
            <a:ext cx="4700588" cy="3290411"/>
          </a:xfrm>
        </p:spPr>
      </p:pic>
    </p:spTree>
    <p:extLst>
      <p:ext uri="{BB962C8B-B14F-4D97-AF65-F5344CB8AC3E}">
        <p14:creationId xmlns:p14="http://schemas.microsoft.com/office/powerpoint/2010/main" val="27390732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HISTORIANS DIVIDE THE PAST INTO ERAS</a:t>
            </a:r>
            <a:endParaRPr lang="en-US" dirty="0"/>
          </a:p>
        </p:txBody>
      </p:sp>
      <p:sp>
        <p:nvSpPr>
          <p:cNvPr id="3" name="Content Placeholder 2"/>
          <p:cNvSpPr>
            <a:spLocks noGrp="1"/>
          </p:cNvSpPr>
          <p:nvPr>
            <p:ph sz="half" idx="1"/>
          </p:nvPr>
        </p:nvSpPr>
        <p:spPr/>
        <p:txBody>
          <a:bodyPr/>
          <a:lstStyle/>
          <a:p>
            <a:r>
              <a:rPr lang="en-US" altLang="en-US" dirty="0" smtClean="0"/>
              <a:t>History is divided into eras so it is easier to identify cause and effect of the great events/people in history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94350" y="2373511"/>
            <a:ext cx="4700588" cy="3525441"/>
          </a:xfrm>
        </p:spPr>
      </p:pic>
    </p:spTree>
    <p:extLst>
      <p:ext uri="{BB962C8B-B14F-4D97-AF65-F5344CB8AC3E}">
        <p14:creationId xmlns:p14="http://schemas.microsoft.com/office/powerpoint/2010/main" val="29743036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Vocabulary</a:t>
            </a:r>
            <a:endParaRPr lang="en-US" dirty="0"/>
          </a:p>
        </p:txBody>
      </p:sp>
      <p:sp>
        <p:nvSpPr>
          <p:cNvPr id="3" name="Content Placeholder 2"/>
          <p:cNvSpPr>
            <a:spLocks noGrp="1"/>
          </p:cNvSpPr>
          <p:nvPr>
            <p:ph sz="half" idx="1"/>
          </p:nvPr>
        </p:nvSpPr>
        <p:spPr/>
        <p:txBody>
          <a:bodyPr>
            <a:normAutofit fontScale="70000" lnSpcReduction="20000"/>
          </a:bodyPr>
          <a:lstStyle/>
          <a:p>
            <a:r>
              <a:rPr lang="en-US" b="1" dirty="0" smtClean="0"/>
              <a:t>Absolute Chronology </a:t>
            </a:r>
            <a:r>
              <a:rPr lang="en-US" dirty="0" smtClean="0"/>
              <a:t>-  the arrangement of dates, events, etc., in order of occurrence (your birth date)</a:t>
            </a:r>
          </a:p>
          <a:p>
            <a:r>
              <a:rPr lang="en-US" b="1" dirty="0" smtClean="0"/>
              <a:t>Relative Chronology </a:t>
            </a:r>
            <a:r>
              <a:rPr lang="en-US" dirty="0" smtClean="0"/>
              <a:t>- </a:t>
            </a:r>
            <a:r>
              <a:rPr lang="en-US" dirty="0"/>
              <a:t>A chronology that determines the age of a feature or event relative to the age of other features or events (for example, younger than or older than)</a:t>
            </a:r>
            <a:endParaRPr lang="en-US" b="1" dirty="0" smtClean="0"/>
          </a:p>
          <a:p>
            <a:r>
              <a:rPr lang="en-US" b="1" dirty="0"/>
              <a:t>Conquistador </a:t>
            </a:r>
            <a:r>
              <a:rPr lang="en-US" dirty="0"/>
              <a:t>– a Spanish explorer who searched for wealth and land in the Americas</a:t>
            </a:r>
          </a:p>
          <a:p>
            <a:r>
              <a:rPr lang="en-US" b="1" dirty="0"/>
              <a:t>Expedition</a:t>
            </a:r>
            <a:r>
              <a:rPr lang="en-US" dirty="0"/>
              <a:t> – a journey undertaken by a group of people with a definite purpose</a:t>
            </a:r>
          </a:p>
          <a:p>
            <a:r>
              <a:rPr lang="en-US" b="1" dirty="0"/>
              <a:t>Exploration </a:t>
            </a:r>
            <a:r>
              <a:rPr lang="en-US" dirty="0"/>
              <a:t>– travel undertaken to discover what a place is like or where it is</a:t>
            </a:r>
          </a:p>
          <a:p>
            <a:endParaRPr lang="en-US"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21000412">
            <a:off x="6595745" y="2336800"/>
            <a:ext cx="2697798" cy="3598863"/>
          </a:xfrm>
        </p:spPr>
      </p:pic>
    </p:spTree>
    <p:extLst>
      <p:ext uri="{BB962C8B-B14F-4D97-AF65-F5344CB8AC3E}">
        <p14:creationId xmlns:p14="http://schemas.microsoft.com/office/powerpoint/2010/main" val="15847785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Vocabulary</a:t>
            </a:r>
            <a:endParaRPr lang="en-US" dirty="0"/>
          </a:p>
        </p:txBody>
      </p:sp>
      <p:sp>
        <p:nvSpPr>
          <p:cNvPr id="3" name="Content Placeholder 2"/>
          <p:cNvSpPr>
            <a:spLocks noGrp="1"/>
          </p:cNvSpPr>
          <p:nvPr>
            <p:ph sz="half" idx="1"/>
          </p:nvPr>
        </p:nvSpPr>
        <p:spPr>
          <a:xfrm>
            <a:off x="838199" y="2085064"/>
            <a:ext cx="5181600" cy="4550461"/>
          </a:xfrm>
        </p:spPr>
        <p:txBody>
          <a:bodyPr>
            <a:normAutofit fontScale="70000" lnSpcReduction="20000"/>
          </a:bodyPr>
          <a:lstStyle/>
          <a:p>
            <a:r>
              <a:rPr lang="en-US" b="1" dirty="0" smtClean="0"/>
              <a:t>Friar </a:t>
            </a:r>
            <a:r>
              <a:rPr lang="en-US" dirty="0" smtClean="0"/>
              <a:t>– </a:t>
            </a:r>
            <a:r>
              <a:rPr lang="en-US" dirty="0"/>
              <a:t>are called to live the evangelical counsels (vows of poverty, chastity and obedience) in service to society</a:t>
            </a:r>
            <a:endParaRPr lang="en-US" dirty="0" smtClean="0"/>
          </a:p>
          <a:p>
            <a:r>
              <a:rPr lang="en-US" b="1" dirty="0" smtClean="0"/>
              <a:t>Mission </a:t>
            </a:r>
            <a:r>
              <a:rPr lang="en-US" dirty="0" smtClean="0"/>
              <a:t>–  a series of religious outposts established by Spanish Catholic Dominicans, Jesuits, and Franciscans to spread the Christian doctrine among the local Native Americans</a:t>
            </a:r>
          </a:p>
          <a:p>
            <a:r>
              <a:rPr lang="en-US" b="1" dirty="0" smtClean="0"/>
              <a:t>Viceroy </a:t>
            </a:r>
            <a:r>
              <a:rPr lang="en-US" dirty="0" smtClean="0"/>
              <a:t>– is a regal official who runs a country, colony, or city province (or state) in the name of and as representative of the monarch.</a:t>
            </a:r>
          </a:p>
          <a:p>
            <a:r>
              <a:rPr lang="en-US" b="1" dirty="0" smtClean="0"/>
              <a:t>Pueblo </a:t>
            </a:r>
            <a:r>
              <a:rPr lang="en-US" dirty="0" smtClean="0"/>
              <a:t>–  Spanish explorers of the Southwest used this term to describe the communities housed in apartment-like structures built of stone, adobe mud, and other local material.</a:t>
            </a:r>
          </a:p>
          <a:p>
            <a:r>
              <a:rPr lang="en-US" b="1" dirty="0" smtClean="0"/>
              <a:t>Stockade </a:t>
            </a:r>
            <a:r>
              <a:rPr lang="en-US" dirty="0" smtClean="0"/>
              <a:t>– is an enclosure of palisades and tall walls made of logs placed side by side vertically with the tops sharpened to provide security</a:t>
            </a:r>
          </a:p>
          <a:p>
            <a:r>
              <a:rPr lang="en-US" b="1" dirty="0" smtClean="0"/>
              <a:t>Sandbar </a:t>
            </a:r>
            <a:r>
              <a:rPr lang="en-US" dirty="0" smtClean="0"/>
              <a:t>– a ridge of sand built up by currents in a river or coastal waters</a:t>
            </a:r>
          </a:p>
          <a:p>
            <a:endParaRPr lang="en-US" b="1"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926966">
            <a:off x="7373895" y="747201"/>
            <a:ext cx="3154062" cy="210473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405669">
            <a:off x="6302598" y="3288956"/>
            <a:ext cx="2891481" cy="216861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64831">
            <a:off x="9461027" y="4086225"/>
            <a:ext cx="1952625" cy="2343150"/>
          </a:xfrm>
          <a:prstGeom prst="rect">
            <a:avLst/>
          </a:prstGeom>
        </p:spPr>
      </p:pic>
    </p:spTree>
    <p:extLst>
      <p:ext uri="{BB962C8B-B14F-4D97-AF65-F5344CB8AC3E}">
        <p14:creationId xmlns:p14="http://schemas.microsoft.com/office/powerpoint/2010/main" val="13240666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CHARACTERISTICS OF MAJOR ERAS IN TEXAS HISTORY</a:t>
            </a:r>
          </a:p>
        </p:txBody>
      </p:sp>
      <p:sp>
        <p:nvSpPr>
          <p:cNvPr id="3" name="Content Placeholder 2"/>
          <p:cNvSpPr>
            <a:spLocks noGrp="1"/>
          </p:cNvSpPr>
          <p:nvPr>
            <p:ph sz="half" idx="1"/>
          </p:nvPr>
        </p:nvSpPr>
        <p:spPr/>
        <p:txBody>
          <a:bodyPr/>
          <a:lstStyle/>
          <a:p>
            <a:r>
              <a:rPr lang="en-US" dirty="0"/>
              <a:t>Age of Contact</a:t>
            </a:r>
          </a:p>
          <a:p>
            <a:pPr lvl="1"/>
            <a:r>
              <a:rPr lang="en-US" dirty="0"/>
              <a:t>Spanish exploration</a:t>
            </a:r>
          </a:p>
          <a:p>
            <a:pPr lvl="1"/>
            <a:r>
              <a:rPr lang="en-US" dirty="0"/>
              <a:t>French exploration</a:t>
            </a:r>
          </a:p>
          <a:p>
            <a:pPr lvl="1"/>
            <a:r>
              <a:rPr lang="en-US" dirty="0"/>
              <a:t>Cabeza De Vaca</a:t>
            </a:r>
          </a:p>
          <a:p>
            <a:pPr lvl="1"/>
            <a:r>
              <a:rPr lang="en-US" dirty="0"/>
              <a:t>LaSalle</a:t>
            </a:r>
          </a:p>
          <a:p>
            <a:pPr lvl="1"/>
            <a:r>
              <a:rPr lang="en-US" dirty="0"/>
              <a:t>Fort St. Louis</a:t>
            </a:r>
          </a:p>
          <a:p>
            <a:pPr lvl="1"/>
            <a:r>
              <a:rPr lang="en-US" dirty="0"/>
              <a:t>Pineda mapping Texas</a:t>
            </a:r>
          </a:p>
          <a:p>
            <a:pPr lvl="1"/>
            <a:r>
              <a:rPr lang="en-US" dirty="0"/>
              <a:t>Spanish </a:t>
            </a:r>
            <a:r>
              <a:rPr lang="en-US" dirty="0" smtClean="0"/>
              <a:t>conquistador</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22735" y="2336873"/>
            <a:ext cx="6787584" cy="2927414"/>
          </a:xfrm>
        </p:spPr>
      </p:pic>
    </p:spTree>
    <p:extLst>
      <p:ext uri="{BB962C8B-B14F-4D97-AF65-F5344CB8AC3E}">
        <p14:creationId xmlns:p14="http://schemas.microsoft.com/office/powerpoint/2010/main" val="11573060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Exploration</a:t>
            </a:r>
            <a:endParaRPr lang="en-US" dirty="0"/>
          </a:p>
        </p:txBody>
      </p:sp>
      <p:sp>
        <p:nvSpPr>
          <p:cNvPr id="3" name="Content Placeholder 2"/>
          <p:cNvSpPr>
            <a:spLocks noGrp="1"/>
          </p:cNvSpPr>
          <p:nvPr>
            <p:ph sz="half" idx="1"/>
          </p:nvPr>
        </p:nvSpPr>
        <p:spPr/>
        <p:txBody>
          <a:bodyPr/>
          <a:lstStyle/>
          <a:p>
            <a:r>
              <a:rPr lang="en-US" dirty="0"/>
              <a:t>Age of Contact – Examples of dates that can be used to identify absolute and relative </a:t>
            </a:r>
            <a:r>
              <a:rPr lang="en-US" dirty="0" smtClean="0"/>
              <a:t>chronology </a:t>
            </a:r>
            <a:r>
              <a:rPr lang="en-US" dirty="0"/>
              <a:t>for this era include:</a:t>
            </a:r>
          </a:p>
          <a:p>
            <a:pPr lvl="1"/>
            <a:r>
              <a:rPr lang="en-US" dirty="0"/>
              <a:t>1519 – Pineda maps Texas</a:t>
            </a:r>
          </a:p>
          <a:p>
            <a:pPr lvl="1"/>
            <a:r>
              <a:rPr lang="en-US" dirty="0"/>
              <a:t>1537 – Cabeza de Vaca reports on Texas</a:t>
            </a:r>
          </a:p>
          <a:p>
            <a:pPr lvl="1"/>
            <a:r>
              <a:rPr lang="en-US" dirty="0"/>
              <a:t>1685 – LaSalle establishes Fort St. Louis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20217515">
            <a:off x="6543932" y="1359007"/>
            <a:ext cx="2362200" cy="16764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16126">
            <a:off x="8587641" y="3221894"/>
            <a:ext cx="3219450" cy="14192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05776">
            <a:off x="6556542" y="3857035"/>
            <a:ext cx="2227948" cy="2037292"/>
          </a:xfrm>
          <a:prstGeom prst="rect">
            <a:avLst/>
          </a:prstGeom>
        </p:spPr>
      </p:pic>
    </p:spTree>
    <p:extLst>
      <p:ext uri="{BB962C8B-B14F-4D97-AF65-F5344CB8AC3E}">
        <p14:creationId xmlns:p14="http://schemas.microsoft.com/office/powerpoint/2010/main" val="20106962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IMPORTANT INDIVIDUALS, EVENTS, AND ISSUES RELATED TO EUROPEAN EXPLORATION OF TEXAS</a:t>
            </a:r>
          </a:p>
        </p:txBody>
      </p:sp>
      <p:sp>
        <p:nvSpPr>
          <p:cNvPr id="3" name="Content Placeholder 2"/>
          <p:cNvSpPr>
            <a:spLocks noGrp="1"/>
          </p:cNvSpPr>
          <p:nvPr>
            <p:ph sz="half" idx="1"/>
          </p:nvPr>
        </p:nvSpPr>
        <p:spPr>
          <a:xfrm>
            <a:off x="680320" y="2336872"/>
            <a:ext cx="4698358" cy="4294587"/>
          </a:xfrm>
        </p:spPr>
        <p:txBody>
          <a:bodyPr>
            <a:normAutofit fontScale="77500" lnSpcReduction="20000"/>
          </a:bodyPr>
          <a:lstStyle/>
          <a:p>
            <a:r>
              <a:rPr lang="en-US" dirty="0"/>
              <a:t>Alonso Álvarez de Pineda was the first explorer to map the coast of Texas.</a:t>
            </a:r>
          </a:p>
          <a:p>
            <a:r>
              <a:rPr lang="en-US" dirty="0"/>
              <a:t>Álvar Núñez Cabeza de Vaca and his writings – shipwrecked and captured by American Indians, he ended up traveling across Texas, and was the first person to write about, and report about Texas.</a:t>
            </a:r>
          </a:p>
          <a:p>
            <a:r>
              <a:rPr lang="en-US" dirty="0"/>
              <a:t>The search for gold</a:t>
            </a:r>
          </a:p>
          <a:p>
            <a:pPr lvl="1"/>
            <a:r>
              <a:rPr lang="en-US" dirty="0"/>
              <a:t>Gold – the Spanish heard that there was gold in Texas. The Spanish wanted to increase their global wealth</a:t>
            </a:r>
            <a:r>
              <a:rPr lang="en-US" dirty="0" smtClean="0"/>
              <a:t>. Helped to get sailors to explore America</a:t>
            </a:r>
            <a:endParaRPr lang="en-US" dirty="0"/>
          </a:p>
          <a:p>
            <a:pPr lvl="1"/>
            <a:r>
              <a:rPr lang="en-US" dirty="0"/>
              <a:t>Glory – expeditions were led by conquistadors looking for wealth and fame for themselves.</a:t>
            </a:r>
          </a:p>
          <a:p>
            <a:pPr lvl="1"/>
            <a:r>
              <a:rPr lang="en-US" dirty="0"/>
              <a:t>God – the Catholic Church agreed to help support the expeditions to convert American Indians in Texas to Christianity and increase the wealth of the Church.</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1033624">
            <a:off x="6281161" y="2594919"/>
            <a:ext cx="4651955" cy="2636108"/>
          </a:xfrm>
        </p:spPr>
      </p:pic>
    </p:spTree>
    <p:extLst>
      <p:ext uri="{BB962C8B-B14F-4D97-AF65-F5344CB8AC3E}">
        <p14:creationId xmlns:p14="http://schemas.microsoft.com/office/powerpoint/2010/main" val="866844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INDIVIDUALS, EVENTS, AND ISSUES RELATED TO EUROPEAN EXPLORATION OF TEXAS</a:t>
            </a:r>
            <a:endParaRPr lang="en-US" dirty="0"/>
          </a:p>
        </p:txBody>
      </p:sp>
      <p:sp>
        <p:nvSpPr>
          <p:cNvPr id="3" name="Content Placeholder 2"/>
          <p:cNvSpPr>
            <a:spLocks noGrp="1"/>
          </p:cNvSpPr>
          <p:nvPr>
            <p:ph sz="half" idx="1"/>
          </p:nvPr>
        </p:nvSpPr>
        <p:spPr>
          <a:xfrm>
            <a:off x="329515" y="2345111"/>
            <a:ext cx="5544064" cy="4203970"/>
          </a:xfrm>
        </p:spPr>
        <p:txBody>
          <a:bodyPr>
            <a:normAutofit fontScale="77500" lnSpcReduction="20000"/>
          </a:bodyPr>
          <a:lstStyle/>
          <a:p>
            <a:r>
              <a:rPr lang="en-US" dirty="0" smtClean="0"/>
              <a:t>The Narváez expedition was a Spanish attempt during the years 1527–1528 to colonize Spanish Florida. It was led by Pánfilo de Narváez, who was appointed to rule as adelantado.</a:t>
            </a:r>
          </a:p>
          <a:p>
            <a:r>
              <a:rPr lang="en-US" dirty="0" smtClean="0"/>
              <a:t>The crew initially numbered about 600, including men from Spain, Portugal and Italy. Making stops along the way to Florida at Hispaniola and Cuba, the expedition suffered a hurricane, among other storms. After landing near Tampa Bay, they were subject to attacks by American Indians, and suffered the effects of poor food and disease. By September 1528, following an attempt to sail from Florida to Mexico, only 80 men survived after being swept onto Galveston Island, Texas. Over the next few years, more men died, and only four of the original party survived.</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20736680">
            <a:off x="6260757" y="2239510"/>
            <a:ext cx="4539048" cy="3195861"/>
          </a:xfrm>
        </p:spPr>
      </p:pic>
    </p:spTree>
    <p:extLst>
      <p:ext uri="{BB962C8B-B14F-4D97-AF65-F5344CB8AC3E}">
        <p14:creationId xmlns:p14="http://schemas.microsoft.com/office/powerpoint/2010/main" val="3098826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INDIVIDUALS, EVENTS, AND ISSUES RELATED TO EUROPEAN EXPLORATION OF TEXAS</a:t>
            </a:r>
            <a:endParaRPr lang="en-US" dirty="0"/>
          </a:p>
        </p:txBody>
      </p:sp>
      <p:sp>
        <p:nvSpPr>
          <p:cNvPr id="3" name="Content Placeholder 2"/>
          <p:cNvSpPr>
            <a:spLocks noGrp="1"/>
          </p:cNvSpPr>
          <p:nvPr>
            <p:ph sz="half" idx="1"/>
          </p:nvPr>
        </p:nvSpPr>
        <p:spPr>
          <a:xfrm>
            <a:off x="680320" y="2336872"/>
            <a:ext cx="5020264" cy="4261635"/>
          </a:xfrm>
        </p:spPr>
        <p:txBody>
          <a:bodyPr>
            <a:normAutofit fontScale="77500" lnSpcReduction="20000"/>
          </a:bodyPr>
          <a:lstStyle/>
          <a:p>
            <a:r>
              <a:rPr lang="en-US" dirty="0"/>
              <a:t>Conflicts reinforced Spanish </a:t>
            </a:r>
            <a:r>
              <a:rPr lang="en-US" dirty="0" smtClean="0"/>
              <a:t>claims </a:t>
            </a:r>
            <a:r>
              <a:rPr lang="en-US" dirty="0"/>
              <a:t>to Texas, which led to an increase number of missions and presidios being constructed in </a:t>
            </a:r>
            <a:r>
              <a:rPr lang="en-US" dirty="0" smtClean="0"/>
              <a:t>Texas</a:t>
            </a:r>
          </a:p>
          <a:p>
            <a:r>
              <a:rPr lang="en-US" dirty="0" smtClean="0"/>
              <a:t>Rene-Robert </a:t>
            </a:r>
            <a:r>
              <a:rPr lang="en-US" dirty="0"/>
              <a:t>Cavelier, Sieur de LaSalle was given ships, colonists, and soldiers by the French King to start a new colony at the mouth of the Mississippi. He </a:t>
            </a:r>
            <a:r>
              <a:rPr lang="en-US" dirty="0" smtClean="0"/>
              <a:t>landed/shipwrecked </a:t>
            </a:r>
            <a:r>
              <a:rPr lang="en-US" dirty="0"/>
              <a:t>at </a:t>
            </a:r>
            <a:r>
              <a:rPr lang="en-US" u="sng" dirty="0"/>
              <a:t>Matagorda Bay </a:t>
            </a:r>
            <a:r>
              <a:rPr lang="en-US" dirty="0"/>
              <a:t>instead. He tried to establish a colony, but failed because of attacks by American Indians and disease. LaSalle left the colony to find a way home and was believed to be shot by his own men. The survivors were found by Spanish soldiers. Spain feared that France would try to claim Texas and renewed their colonization efforts in Texas.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964924">
            <a:off x="7100876" y="2336872"/>
            <a:ext cx="3039903" cy="4088146"/>
          </a:xfrm>
        </p:spPr>
      </p:pic>
    </p:spTree>
    <p:extLst>
      <p:ext uri="{BB962C8B-B14F-4D97-AF65-F5344CB8AC3E}">
        <p14:creationId xmlns:p14="http://schemas.microsoft.com/office/powerpoint/2010/main" val="29976677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342</TotalTime>
  <Words>842</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Unit Two</vt:lpstr>
      <vt:lpstr>WHY HISTORIANS DIVIDE THE PAST INTO ERAS</vt:lpstr>
      <vt:lpstr>Important Vocabulary</vt:lpstr>
      <vt:lpstr>Important Vocabulary</vt:lpstr>
      <vt:lpstr>DEFINING CHARACTERISTICS OF MAJOR ERAS IN TEXAS HISTORY</vt:lpstr>
      <vt:lpstr>Age of Exploration</vt:lpstr>
      <vt:lpstr>IMPORTANT INDIVIDUALS, EVENTS, AND ISSUES RELATED TO EUROPEAN EXPLORATION OF TEXAS</vt:lpstr>
      <vt:lpstr>IMPORTANT INDIVIDUALS, EVENTS, AND ISSUES RELATED TO EUROPEAN EXPLORATION OF TEXAS</vt:lpstr>
      <vt:lpstr>IMPORTANT INDIVIDUALS, EVENTS, AND ISSUES RELATED TO EUROPEAN EXPLORATION OF TEXAS</vt:lpstr>
      <vt:lpstr>IMPORTANT INDIVIDUALS, EVENTS, AND ISSUES RELATED TO EUROPEAN EXPLORATION OF TEXAS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Two</dc:title>
  <dc:creator>Michael Cassady</dc:creator>
  <cp:lastModifiedBy>Michael Cassady</cp:lastModifiedBy>
  <cp:revision>17</cp:revision>
  <dcterms:created xsi:type="dcterms:W3CDTF">2014-07-16T20:19:23Z</dcterms:created>
  <dcterms:modified xsi:type="dcterms:W3CDTF">2014-07-17T02:01:41Z</dcterms:modified>
</cp:coreProperties>
</file>